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221"/>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531"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53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533"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534" r:id="rId111"/>
    <p:sldId id="535"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536"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57" y="14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11" Type="http://schemas.openxmlformats.org/officeDocument/2006/relationships/slide" Target="slides/slide20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slide" Target="slides/slide166.xml"/><Relationship Id="rId192" Type="http://schemas.openxmlformats.org/officeDocument/2006/relationships/slide" Target="slides/slide182.xml"/><Relationship Id="rId197" Type="http://schemas.openxmlformats.org/officeDocument/2006/relationships/slide" Target="slides/slide187.xml"/><Relationship Id="rId206" Type="http://schemas.openxmlformats.org/officeDocument/2006/relationships/slide" Target="slides/slide196.xml"/><Relationship Id="rId201" Type="http://schemas.openxmlformats.org/officeDocument/2006/relationships/slide" Target="slides/slide191.xml"/><Relationship Id="rId222" Type="http://schemas.openxmlformats.org/officeDocument/2006/relationships/presProps" Target="presProp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82" Type="http://schemas.openxmlformats.org/officeDocument/2006/relationships/slide" Target="slides/slide172.xml"/><Relationship Id="rId187" Type="http://schemas.openxmlformats.org/officeDocument/2006/relationships/slide" Target="slides/slide177.xml"/><Relationship Id="rId217" Type="http://schemas.openxmlformats.org/officeDocument/2006/relationships/slide" Target="slides/slide207.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2.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172" Type="http://schemas.openxmlformats.org/officeDocument/2006/relationships/slide" Target="slides/slide162.xml"/><Relationship Id="rId193" Type="http://schemas.openxmlformats.org/officeDocument/2006/relationships/slide" Target="slides/slide183.xml"/><Relationship Id="rId202" Type="http://schemas.openxmlformats.org/officeDocument/2006/relationships/slide" Target="slides/slide192.xml"/><Relationship Id="rId207" Type="http://schemas.openxmlformats.org/officeDocument/2006/relationships/slide" Target="slides/slide197.xml"/><Relationship Id="rId223" Type="http://schemas.openxmlformats.org/officeDocument/2006/relationships/viewProps" Target="viewProp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slide" Target="slides/slide203.xml"/><Relationship Id="rId218"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slide" Target="slides/slide198.xml"/><Relationship Id="rId19" Type="http://schemas.openxmlformats.org/officeDocument/2006/relationships/slide" Target="slides/slide9.xml"/><Relationship Id="rId224" Type="http://schemas.openxmlformats.org/officeDocument/2006/relationships/theme" Target="theme/theme1.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219" Type="http://schemas.openxmlformats.org/officeDocument/2006/relationships/slide" Target="slides/slide209.xml"/><Relationship Id="rId3" Type="http://schemas.openxmlformats.org/officeDocument/2006/relationships/slideMaster" Target="slideMasters/slideMaster3.xml"/><Relationship Id="rId214" Type="http://schemas.openxmlformats.org/officeDocument/2006/relationships/slide" Target="slides/slide204.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slide" Target="slides/slide199.xml"/><Relationship Id="rId190" Type="http://schemas.openxmlformats.org/officeDocument/2006/relationships/slide" Target="slides/slide180.xml"/><Relationship Id="rId204" Type="http://schemas.openxmlformats.org/officeDocument/2006/relationships/slide" Target="slides/slide194.xml"/><Relationship Id="rId220" Type="http://schemas.openxmlformats.org/officeDocument/2006/relationships/slide" Target="slides/slide210.xml"/><Relationship Id="rId225" Type="http://schemas.openxmlformats.org/officeDocument/2006/relationships/tableStyles" Target="tableStyle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slide" Target="slides/slide200.xml"/><Relationship Id="rId215" Type="http://schemas.openxmlformats.org/officeDocument/2006/relationships/slide" Target="slides/slide205.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notesMaster" Target="notesMasters/notesMaster1.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并行程序（</a:t>
            </a:r>
            <a:r>
              <a:rPr lang="en-US" altLang="zh-CN" sz="3200" b="0" strike="noStrike" spc="-1" dirty="0">
                <a:solidFill>
                  <a:srgbClr val="000000"/>
                </a:solidFill>
                <a:latin typeface="Trebuchet MS"/>
              </a:rPr>
              <a:t>parallel programs</a:t>
            </a:r>
            <a:r>
              <a:rPr lang="zh-CN" altLang="en-US" sz="3200" b="0" strike="noStrike" spc="-1" dirty="0">
                <a:solidFill>
                  <a:srgbClr val="000000"/>
                </a:solidFill>
                <a:latin typeface="Trebuchet MS"/>
              </a:rPr>
              <a:t>）调试起来是很有挑战性的</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好在有一些现成的工具可以帮忙</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首先，如果你运行的是 </a:t>
            </a:r>
            <a:r>
              <a:rPr lang="en-US" altLang="zh-CN" sz="3200" b="0" strike="noStrike" spc="-1" dirty="0">
                <a:solidFill>
                  <a:srgbClr val="000000"/>
                </a:solidFill>
                <a:latin typeface="Trebuchet MS"/>
              </a:rPr>
              <a:t>OpenCL 1.2 </a:t>
            </a:r>
            <a:r>
              <a:rPr lang="zh-CN" altLang="en-US" sz="3200" b="0" strike="noStrike" spc="-1" dirty="0">
                <a:solidFill>
                  <a:srgbClr val="000000"/>
                </a:solidFill>
                <a:latin typeface="Trebuchet MS"/>
              </a:rPr>
              <a:t>版本，你就可以从 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）中直接用 </a:t>
            </a:r>
            <a:r>
              <a:rPr lang="en-US" altLang="zh-CN" sz="3200" b="0" strike="noStrike" spc="-1" dirty="0" err="1">
                <a:solidFill>
                  <a:srgbClr val="000000"/>
                </a:solidFill>
                <a:latin typeface="Trebuchet MS"/>
              </a:rPr>
              <a:t>printf</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输出信息：</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上面的代码中，每个工作项（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）就都会打印到 </a:t>
            </a:r>
            <a:r>
              <a:rPr lang="en-US" altLang="zh-CN" sz="3200" b="0" strike="noStrike" spc="-1" dirty="0" err="1">
                <a:solidFill>
                  <a:srgbClr val="000000"/>
                </a:solidFill>
                <a:latin typeface="Trebuchet MS"/>
              </a:rPr>
              <a:t>stdout</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注意：在设备和输出中间存在某种缓存，但可以通过调用 </a:t>
            </a:r>
            <a:r>
              <a:rPr lang="en-US" altLang="zh-CN" sz="3200" spc="-1" dirty="0" err="1">
                <a:solidFill>
                  <a:srgbClr val="000000"/>
                </a:solidFill>
                <a:latin typeface="Trebuchet MS"/>
              </a:rPr>
              <a:t>clFinish</a:t>
            </a:r>
            <a:r>
              <a:rPr lang="en-US" altLang="zh-CN" sz="3200" spc="-1" dirty="0">
                <a:solidFill>
                  <a:srgbClr val="000000"/>
                </a:solidFill>
                <a:latin typeface="Trebuchet MS"/>
              </a:rPr>
              <a:t> </a:t>
            </a:r>
            <a:r>
              <a:rPr lang="zh-CN" altLang="en-US" sz="3200" spc="-1" dirty="0">
                <a:solidFill>
                  <a:srgbClr val="000000"/>
                </a:solidFill>
                <a:latin typeface="Trebuchet MS"/>
              </a:rPr>
              <a:t>来刷新缓存（或者使用其他类似函数）</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1.1</a:t>
            </a:r>
            <a:endParaRPr lang="en-US" sz="4400" b="0" strike="noStrike" spc="-1" dirty="0">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重要提示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）内部写数据到全局缓存（</a:t>
            </a:r>
            <a:r>
              <a:rPr lang="en-US" altLang="zh-CN" sz="2800" b="0" strike="noStrike" spc="-1" dirty="0">
                <a:solidFill>
                  <a:srgbClr val="000000"/>
                </a:solidFill>
                <a:latin typeface="Trebuchet MS"/>
              </a:rPr>
              <a:t>global buffer</a:t>
            </a:r>
            <a:r>
              <a:rPr lang="zh-CN" altLang="en-US" sz="2800" b="0" strike="noStrike" spc="-1" dirty="0">
                <a:solidFill>
                  <a:srgbClr val="000000"/>
                </a:solidFill>
                <a:latin typeface="Trebuchet MS"/>
              </a:rPr>
              <a:t>）</a:t>
            </a:r>
            <a:endParaRPr lang="en-US" sz="2800" b="0" strike="noStrike" spc="-1" dirty="0">
              <a:latin typeface="Arial"/>
            </a:endParaRPr>
          </a:p>
          <a:p>
            <a:pPr marL="914400">
              <a:lnSpc>
                <a:spcPct val="100000"/>
              </a:lnSpc>
              <a:spcBef>
                <a:spcPts val="479"/>
              </a:spcBef>
            </a:pPr>
            <a:r>
              <a:rPr lang="en-US" sz="2400" b="1" strike="noStrike" spc="-1" dirty="0">
                <a:solidFill>
                  <a:srgbClr val="F79646"/>
                </a:solidFill>
                <a:latin typeface="Courier New Bold"/>
              </a:rPr>
              <a:t>result[ </a:t>
            </a:r>
            <a:r>
              <a:rPr lang="en-US" sz="2400" b="1" strike="noStrike" spc="-1" dirty="0" err="1">
                <a:solidFill>
                  <a:srgbClr val="F79646"/>
                </a:solidFill>
                <a:latin typeface="Courier New Bold"/>
              </a:rPr>
              <a:t>get_global_id</a:t>
            </a:r>
            <a:r>
              <a:rPr lang="en-US" sz="2400" b="1" strike="noStrike" spc="-1" dirty="0">
                <a:solidFill>
                  <a:srgbClr val="F79646"/>
                </a:solidFill>
                <a:latin typeface="Courier New Bold"/>
              </a:rPr>
              <a:t>(0) ] = …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复制回宿主（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）中然后打印输出或者作为一个串行应用进行调试</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这个思路适用于任何的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设备和平台</a:t>
            </a:r>
            <a:endParaRPr lang="en-US" sz="3200" b="0" strike="noStrike" spc="-1" dirty="0">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sz="4400" b="0" strike="noStrike" spc="-1" dirty="0">
                <a:solidFill>
                  <a:srgbClr val="000000"/>
                </a:solidFill>
                <a:latin typeface="Trebuchet MS"/>
              </a:rPr>
              <a:t>OpenCL – </a:t>
            </a:r>
            <a:r>
              <a:rPr lang="zh-CN" altLang="en-US" sz="4400" b="0" strike="noStrike" spc="-1" dirty="0">
                <a:solidFill>
                  <a:srgbClr val="000000"/>
                </a:solidFill>
                <a:latin typeface="Trebuchet MS"/>
              </a:rPr>
              <a:t>更多提示</a:t>
            </a:r>
            <a:endParaRPr lang="en-US" sz="4400" b="0" strike="noStrike" spc="-1" dirty="0">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检查你的出错信息（</a:t>
            </a:r>
            <a:r>
              <a:rPr lang="en-US" altLang="zh-CN" sz="3200" b="1" strike="noStrike" spc="-1" dirty="0">
                <a:solidFill>
                  <a:srgbClr val="C0504D"/>
                </a:solidFill>
                <a:latin typeface="Trebuchet MS"/>
              </a:rPr>
              <a:t>error messages</a:t>
            </a:r>
            <a:r>
              <a:rPr lang="zh-CN" altLang="en-US" sz="3200" b="1" strike="noStrike" spc="-1" dirty="0">
                <a:solidFill>
                  <a:srgbClr val="C0504D"/>
                </a:solidFill>
                <a:latin typeface="Trebuchet MS"/>
              </a:rPr>
              <a:t>）</a:t>
            </a:r>
            <a:r>
              <a:rPr lang="en-US" sz="3200" b="1"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如果你在 </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里面启用了异常接收（</a:t>
            </a:r>
            <a:r>
              <a:rPr lang="en-US" altLang="zh-CN" sz="2800" b="0" strike="noStrike" spc="-1" dirty="0">
                <a:solidFill>
                  <a:srgbClr val="000000"/>
                </a:solidFill>
                <a:latin typeface="Trebuchet MS"/>
              </a:rPr>
              <a:t>Exceptions</a:t>
            </a:r>
            <a:r>
              <a:rPr lang="zh-CN" altLang="en-US" sz="2800" b="0" strike="noStrike" spc="-1" dirty="0">
                <a:solidFill>
                  <a:srgbClr val="000000"/>
                </a:solidFill>
                <a:latin typeface="Trebuchet MS"/>
              </a:rPr>
              <a:t>），一定要确保打印错误信息。</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不要忘了，根据指南中的 </a:t>
            </a:r>
            <a:r>
              <a:rPr lang="en-US" sz="3200" b="0" strike="noStrike" spc="-1" dirty="0" err="1">
                <a:solidFill>
                  <a:srgbClr val="000000"/>
                </a:solidFill>
                <a:latin typeface="Trebuchet MS"/>
              </a:rPr>
              <a:t>err_code.c</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来将错误信息打印成字符串而不是数值，或者检查设备上提供的包含路径内的 </a:t>
            </a:r>
            <a:r>
              <a:rPr lang="en-US" sz="3200" b="0" strike="noStrike" spc="-1" dirty="0" err="1">
                <a:solidFill>
                  <a:srgbClr val="000000"/>
                </a:solidFill>
                <a:latin typeface="Trebuchet MS"/>
              </a:rPr>
              <a:t>cl.h</a:t>
            </a:r>
            <a:r>
              <a:rPr lang="en-US" sz="3200" b="0" strike="noStrike" spc="-1" dirty="0">
                <a:solidFill>
                  <a:srgbClr val="000000"/>
                </a:solidFill>
                <a:latin typeface="Trebuchet MS"/>
              </a:rPr>
              <a:t> file </a:t>
            </a:r>
            <a:r>
              <a:rPr lang="zh-CN" altLang="en-US" sz="3200" b="0" strike="noStrike" spc="-1" dirty="0">
                <a:solidFill>
                  <a:srgbClr val="000000"/>
                </a:solidFill>
                <a:latin typeface="Trebuchet MS"/>
              </a:rPr>
              <a:t>来查看错误信息</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检查工作组规模（</a:t>
            </a:r>
            <a:r>
              <a:rPr lang="en-US" altLang="zh-CN" sz="3200" spc="-1" dirty="0">
                <a:solidFill>
                  <a:srgbClr val="000000"/>
                </a:solidFill>
                <a:latin typeface="Trebuchet MS"/>
              </a:rPr>
              <a:t> work-group sizes </a:t>
            </a:r>
            <a:r>
              <a:rPr lang="zh-CN" altLang="en-US" sz="3200" b="0" strike="noStrike" spc="-1" dirty="0">
                <a:solidFill>
                  <a:srgbClr val="000000"/>
                </a:solidFill>
                <a:latin typeface="Trebuchet MS"/>
              </a:rPr>
              <a:t>）以及索引（</a:t>
            </a:r>
            <a:r>
              <a:rPr lang="en-US" altLang="zh-CN" sz="3200" b="0" strike="noStrike" spc="-1" dirty="0">
                <a:solidFill>
                  <a:srgbClr val="000000"/>
                </a:solidFill>
                <a:latin typeface="Trebuchet MS"/>
              </a:rPr>
              <a:t>indexing</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也可以使用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来在</a:t>
            </a:r>
            <a:r>
              <a:rPr lang="en-US" sz="3200" b="0" strike="noStrike" spc="-1" dirty="0">
                <a:solidFill>
                  <a:srgbClr val="000000"/>
                </a:solidFill>
                <a:latin typeface="Trebuchet MS"/>
              </a:rPr>
              <a:t> CPU </a:t>
            </a:r>
            <a:r>
              <a:rPr lang="zh-CN" altLang="en-US" sz="3200" b="0" strike="noStrike" spc="-1" dirty="0">
                <a:solidFill>
                  <a:srgbClr val="000000"/>
                </a:solidFill>
                <a:latin typeface="Trebuchet MS"/>
              </a:rPr>
              <a:t>调试你的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这也有利于检验内存管理系统</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能够更精确地捕获非法的内存</a:t>
            </a:r>
            <a:r>
              <a:rPr lang="zh-CN" altLang="en-US" sz="2400" spc="-1" dirty="0">
                <a:solidFill>
                  <a:srgbClr val="000000"/>
                </a:solidFill>
                <a:latin typeface="Trebuchet MS"/>
              </a:rPr>
              <a:t>取消</a:t>
            </a:r>
            <a:r>
              <a:rPr lang="zh-CN" altLang="en-US" sz="2400" b="0" strike="noStrike" spc="-1" dirty="0">
                <a:solidFill>
                  <a:srgbClr val="000000"/>
                </a:solidFill>
                <a:latin typeface="Trebuchet MS"/>
              </a:rPr>
              <a:t>引用</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不过在不同的加速设备上可能有不同效果，所以 </a:t>
            </a:r>
            <a:r>
              <a:rPr lang="en-US" altLang="zh-CN" sz="2800" b="0" strike="noStrike" spc="-1" dirty="0">
                <a:solidFill>
                  <a:srgbClr val="000000"/>
                </a:solidFill>
                <a:latin typeface="Trebuchet MS"/>
              </a:rPr>
              <a:t>bug </a:t>
            </a:r>
            <a:r>
              <a:rPr lang="zh-CN" altLang="en-US" sz="2800" b="0" strike="noStrike" spc="-1" dirty="0">
                <a:solidFill>
                  <a:srgbClr val="000000"/>
                </a:solidFill>
                <a:latin typeface="Trebuchet MS"/>
              </a:rPr>
              <a:t>可能也有不同表现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为了调试的目的，编译你的 </a:t>
            </a:r>
            <a:r>
              <a:rPr lang="en-US" altLang="zh-CN" sz="3200" b="0" strike="noStrike" spc="-1" dirty="0">
                <a:solidFill>
                  <a:srgbClr val="000000"/>
                </a:solidFill>
                <a:latin typeface="Trebuchet MS"/>
              </a:rPr>
              <a:t>C</a:t>
            </a:r>
            <a:r>
              <a:rPr lang="zh-CN" altLang="en-US" sz="3200" spc="-1" dirty="0">
                <a:solidFill>
                  <a:srgbClr val="000000"/>
                </a:solidFill>
                <a:latin typeface="Trebuchet MS"/>
              </a:rPr>
              <a:t> 或者 </a:t>
            </a:r>
            <a:r>
              <a:rPr lang="en-US" altLang="zh-CN" sz="3200" spc="-1" dirty="0">
                <a:solidFill>
                  <a:srgbClr val="000000"/>
                </a:solidFill>
                <a:latin typeface="Trebuchet MS"/>
              </a:rPr>
              <a:t>C++ </a:t>
            </a:r>
            <a:r>
              <a:rPr lang="zh-CN" altLang="en-US" sz="3200" spc="-1" dirty="0">
                <a:solidFill>
                  <a:srgbClr val="000000"/>
                </a:solidFill>
                <a:latin typeface="Trebuchet MS"/>
              </a:rPr>
              <a:t>代码的时候添加上</a:t>
            </a:r>
            <a:r>
              <a:rPr lang="en-US" sz="3200" b="0" strike="noStrike" spc="-1" dirty="0">
                <a:solidFill>
                  <a:srgbClr val="000000"/>
                </a:solidFill>
                <a:latin typeface="Trebuchet MS"/>
              </a:rPr>
              <a:t> </a:t>
            </a:r>
            <a:r>
              <a:rPr lang="en-US" sz="3200" b="1" strike="noStrike" spc="-1" dirty="0">
                <a:solidFill>
                  <a:srgbClr val="F79646"/>
                </a:solidFill>
                <a:latin typeface="Courier New Bold"/>
              </a:rPr>
              <a:t>–g</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的标记（</a:t>
            </a:r>
            <a:r>
              <a:rPr lang="en-US" altLang="zh-CN" sz="3200" b="0" strike="noStrike" spc="-1" dirty="0">
                <a:solidFill>
                  <a:srgbClr val="000000"/>
                </a:solidFill>
                <a:latin typeface="Trebuchet MS"/>
              </a:rPr>
              <a:t>flag</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是否需要特定的平台指令取决于你使用的是 </a:t>
            </a:r>
            <a:r>
              <a:rPr lang="en-US" sz="3200" b="0" strike="noStrike" spc="-1" dirty="0">
                <a:solidFill>
                  <a:srgbClr val="000000"/>
                </a:solidFill>
                <a:latin typeface="Trebuchet MS"/>
              </a:rPr>
              <a:t>  AMD® </a:t>
            </a:r>
            <a:r>
              <a:rPr lang="zh-CN" altLang="en-US" sz="3200" spc="-1" dirty="0">
                <a:solidFill>
                  <a:srgbClr val="000000"/>
                </a:solidFill>
                <a:latin typeface="Trebuchet MS"/>
              </a:rPr>
              <a:t>还是</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平台</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一定程度上是由于 </a:t>
            </a:r>
            <a:r>
              <a:rPr lang="en-US" sz="2800" b="0" strike="noStrike" spc="-1" dirty="0">
                <a:solidFill>
                  <a:srgbClr val="000000"/>
                </a:solidFill>
                <a:latin typeface="Trebuchet MS"/>
              </a:rPr>
              <a:t>ICD (Installable Client Driver </a:t>
            </a:r>
            <a:r>
              <a:rPr lang="zh-CN" altLang="en-US" sz="2800" b="0" strike="noStrike" spc="-1" dirty="0">
                <a:solidFill>
                  <a:srgbClr val="000000"/>
                </a:solidFill>
                <a:latin typeface="Trebuchet MS"/>
              </a:rPr>
              <a:t>可安装客户端驱动程序</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确保要加载</a:t>
            </a:r>
            <a:r>
              <a:rPr lang="zh-CN" altLang="en-US" sz="2800" spc="-1" dirty="0">
                <a:solidFill>
                  <a:srgbClr val="000000"/>
                </a:solidFill>
                <a:latin typeface="Trebuchet MS"/>
              </a:rPr>
              <a:t>适用于选定平台的</a:t>
            </a:r>
            <a:r>
              <a:rPr lang="zh-CN" altLang="en-US" sz="2800" b="0" strike="noStrike" spc="-1" dirty="0">
                <a:solidFill>
                  <a:srgbClr val="000000"/>
                </a:solidFill>
                <a:latin typeface="Trebuchet MS"/>
              </a:rPr>
              <a:t>正确的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运行时环境（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不同的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实现 要求和接收的核函数（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a:t>
            </a:r>
            <a:r>
              <a:rPr lang="zh-CN" altLang="en-US" sz="2800" b="0" strike="noStrike" spc="-1" dirty="0">
                <a:solidFill>
                  <a:srgbClr val="000000"/>
                </a:solidFill>
                <a:latin typeface="Trebuchet MS"/>
              </a:rPr>
              <a:t>编译标识符（</a:t>
            </a:r>
            <a:r>
              <a:rPr lang="en-US" altLang="zh-CN" sz="2800" b="0" strike="noStrike" spc="-1" dirty="0">
                <a:solidFill>
                  <a:srgbClr val="000000"/>
                </a:solidFill>
                <a:latin typeface="Trebuchet MS"/>
              </a:rPr>
              <a:t>flag</a:t>
            </a:r>
            <a:r>
              <a:rPr lang="zh-CN" altLang="en-US" sz="2800" b="0" strike="noStrike" spc="-1" dirty="0">
                <a:solidFill>
                  <a:srgbClr val="000000"/>
                </a:solidFill>
                <a:latin typeface="Trebuchet MS"/>
              </a:rPr>
              <a:t>）也是不同的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记住：你的</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可能会出现在每个平台的列表中，要保证你选择的调试方法是适用于该平台的正确选项</a:t>
            </a:r>
            <a:endParaRPr lang="en-US" sz="3200" b="0" strike="noStrike" spc="-1" dirty="0">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AMD® </a:t>
            </a:r>
            <a:r>
              <a:rPr lang="zh-CN" altLang="en-US" sz="4400" spc="-1" dirty="0">
                <a:solidFill>
                  <a:srgbClr val="000000"/>
                </a:solidFill>
                <a:latin typeface="Trebuchet MS"/>
              </a:rPr>
              <a:t>平台使用</a:t>
            </a:r>
            <a:r>
              <a:rPr lang="en-US" sz="4400" b="0" strike="noStrike" spc="-1" dirty="0">
                <a:solidFill>
                  <a:srgbClr val="000000"/>
                </a:solidFill>
                <a:latin typeface="Trebuchet MS"/>
              </a:rPr>
              <a:t> GDB </a:t>
            </a:r>
            <a:r>
              <a:rPr lang="zh-CN" altLang="en-US" sz="4400" b="0" strike="noStrike" spc="-1" dirty="0">
                <a:solidFill>
                  <a:srgbClr val="000000"/>
                </a:solidFill>
                <a:latin typeface="Trebuchet MS"/>
              </a:rPr>
              <a:t>调试</a:t>
            </a:r>
            <a:endParaRPr lang="en-US" sz="4400" b="0" strike="noStrike" spc="-1" dirty="0">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确保你选择的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设备是</a:t>
            </a:r>
            <a:r>
              <a:rPr lang="en-US" sz="3200" b="0" strike="noStrike" spc="-1" dirty="0">
                <a:solidFill>
                  <a:srgbClr val="000000"/>
                </a:solidFill>
                <a:latin typeface="Trebuchet MS"/>
              </a:rPr>
              <a:t> AMD®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构建核函数的时候确保使用 </a:t>
            </a:r>
            <a:r>
              <a:rPr lang="en-US" sz="3200" b="0" strike="noStrike" spc="-1" dirty="0">
                <a:solidFill>
                  <a:srgbClr val="000000"/>
                </a:solidFill>
                <a:latin typeface="Trebuchet MS"/>
              </a:rPr>
              <a:t>–g </a:t>
            </a:r>
            <a:r>
              <a:rPr lang="zh-CN" altLang="en-US" sz="3200" b="0" strike="noStrike" spc="-1" dirty="0">
                <a:solidFill>
                  <a:srgbClr val="000000"/>
                </a:solidFill>
                <a:latin typeface="Trebuchet MS"/>
              </a:rPr>
              <a:t>标识符，并且关闭所有的优化选项</a:t>
            </a:r>
            <a:r>
              <a:rPr lang="en-US" sz="3200" b="0" strike="noStrike" spc="-1" dirty="0">
                <a:solidFill>
                  <a:srgbClr val="000000"/>
                </a:solidFill>
                <a:latin typeface="Trebuchet MS"/>
              </a:rPr>
              <a:t>:</a:t>
            </a:r>
            <a:endParaRPr lang="en-US" sz="3200" b="0" strike="noStrike" spc="-1" dirty="0">
              <a:latin typeface="Arial"/>
            </a:endParaRPr>
          </a:p>
          <a:p>
            <a:pPr marL="457200">
              <a:lnSpc>
                <a:spcPct val="11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–O0"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b="0" strike="noStrike"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__</a:t>
            </a:r>
            <a:r>
              <a:rPr lang="en-US" sz="3200" b="1" strike="noStrike" spc="-1" dirty="0" err="1">
                <a:solidFill>
                  <a:srgbClr val="4F81BD"/>
                </a:solidFill>
                <a:latin typeface="Trebuchet MS"/>
              </a:rPr>
              <a:t>OpenCL_foo_kernel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在内核条目（</a:t>
            </a:r>
            <a:r>
              <a:rPr lang="en-US" altLang="zh-CN" sz="2800" b="0" strike="noStrike" spc="-1" dirty="0">
                <a:solidFill>
                  <a:srgbClr val="000000"/>
                </a:solidFill>
                <a:latin typeface="Trebuchet MS"/>
              </a:rPr>
              <a:t>kernel entry</a:t>
            </a:r>
            <a:r>
              <a:rPr lang="zh-CN" altLang="en-US" sz="2800" b="0" strike="noStrike"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b="0" strike="noStrike" spc="-1" dirty="0">
                <a:solidFill>
                  <a:srgbClr val="000000"/>
                </a:solidFill>
                <a:latin typeface="Trebuchet MS"/>
              </a:rPr>
              <a:t>），可以再 </a:t>
            </a:r>
            <a:r>
              <a:rPr lang="en-US" altLang="zh-CN" sz="2800" b="0" strike="noStrike" spc="-1" dirty="0">
                <a:solidFill>
                  <a:srgbClr val="000000"/>
                </a:solidFill>
                <a:latin typeface="Trebuchet MS"/>
              </a:rPr>
              <a:t>GDB </a:t>
            </a:r>
            <a:r>
              <a:rPr lang="zh-CN" altLang="en-US" sz="2800" b="0" strike="noStrike" spc="-1" dirty="0">
                <a:solidFill>
                  <a:srgbClr val="000000"/>
                </a:solidFill>
                <a:latin typeface="Trebuchet MS"/>
              </a:rPr>
              <a:t>的提示符下输入：</a:t>
            </a:r>
            <a:endParaRPr lang="en-US" sz="2800" b="0" strike="noStrike" spc="-1" dirty="0">
              <a:latin typeface="Arial"/>
            </a:endParaRPr>
          </a:p>
          <a:p>
            <a:pPr marL="457200">
              <a:lnSpc>
                <a:spcPct val="11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__</a:t>
            </a:r>
            <a:r>
              <a:rPr lang="en-US" sz="2800" b="1" strike="noStrike" spc="-1" dirty="0" err="1">
                <a:solidFill>
                  <a:srgbClr val="C0504D"/>
                </a:solidFill>
                <a:latin typeface="Courier New Bold"/>
              </a:rPr>
              <a:t>OpenCL_foo_kernel</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spc="-1" dirty="0">
                <a:solidFill>
                  <a:srgbClr val="000000"/>
                </a:solidFill>
                <a:latin typeface="Trebuchet MS"/>
              </a:rPr>
              <a:t> </a:t>
            </a:r>
            <a:r>
              <a:rPr lang="zh-CN" altLang="en-US" sz="3200" spc="-1" dirty="0">
                <a:solidFill>
                  <a:srgbClr val="000000"/>
                </a:solidFill>
                <a:latin typeface="Trebuchet MS"/>
              </a:rPr>
              <a:t>推荐设置环境变量</a:t>
            </a:r>
            <a:r>
              <a:rPr lang="en-US" sz="3200" b="0" strike="noStrike" spc="-1" dirty="0">
                <a:solidFill>
                  <a:srgbClr val="000000"/>
                </a:solidFill>
                <a:latin typeface="Trebuchet MS"/>
              </a:rPr>
              <a:t> </a:t>
            </a:r>
            <a:r>
              <a:rPr lang="en-US" sz="3200" b="0" strike="noStrike" spc="-1" dirty="0">
                <a:solidFill>
                  <a:srgbClr val="F79646"/>
                </a:solidFill>
                <a:latin typeface="Courier New Bold"/>
              </a:rPr>
              <a:t>CPU_MAX_COMPUTE_UNITS=1 </a:t>
            </a:r>
            <a:r>
              <a:rPr lang="zh-CN" altLang="en-US" sz="3200" b="0" strike="noStrike" spc="-1" dirty="0">
                <a:solidFill>
                  <a:srgbClr val="000000"/>
                </a:solidFill>
                <a:latin typeface="Trebuchet MS"/>
              </a:rPr>
              <a:t>来确保确定性的核函数行为（</a:t>
            </a:r>
            <a:r>
              <a:rPr lang="en-US" altLang="zh-CN" sz="3200" spc="-1" dirty="0">
                <a:solidFill>
                  <a:srgbClr val="000000"/>
                </a:solidFill>
                <a:latin typeface="Trebuchet MS"/>
              </a:rPr>
              <a:t>deterministic  kernel </a:t>
            </a:r>
            <a:r>
              <a:rPr lang="en-US" altLang="zh-CN" sz="3200" b="0" strike="noStrike" spc="-1" dirty="0">
                <a:solidFill>
                  <a:srgbClr val="000000"/>
                </a:solidFill>
                <a:latin typeface="Trebuchet MS"/>
              </a:rPr>
              <a:t>behavior</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Intel®</a:t>
            </a:r>
            <a:r>
              <a:rPr lang="zh-CN" altLang="en-US" sz="4400" spc="-1" dirty="0">
                <a:solidFill>
                  <a:srgbClr val="000000"/>
                </a:solidFill>
                <a:latin typeface="Trebuchet MS"/>
              </a:rPr>
              <a:t>平台使用</a:t>
            </a:r>
            <a:r>
              <a:rPr lang="en-US" altLang="zh-CN" sz="4400" spc="-1" dirty="0">
                <a:solidFill>
                  <a:srgbClr val="000000"/>
                </a:solidFill>
                <a:latin typeface="Trebuchet MS"/>
              </a:rPr>
              <a:t> GDB </a:t>
            </a:r>
            <a:r>
              <a:rPr lang="zh-CN" altLang="en-US" sz="4400" spc="-1" dirty="0">
                <a:solidFill>
                  <a:srgbClr val="000000"/>
                </a:solidFill>
                <a:latin typeface="Trebuchet MS"/>
              </a:rPr>
              <a:t>调试</a:t>
            </a:r>
            <a:endParaRPr lang="en-US" sz="4400" b="0" strike="noStrike" spc="-1" dirty="0">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确保你选择的 </a:t>
            </a:r>
            <a:r>
              <a:rPr lang="en-US" altLang="zh-CN" sz="3200" spc="-1" dirty="0">
                <a:solidFill>
                  <a:srgbClr val="000000"/>
                </a:solidFill>
                <a:latin typeface="Trebuchet MS"/>
              </a:rPr>
              <a:t>CPU </a:t>
            </a:r>
            <a:r>
              <a:rPr lang="zh-CN" altLang="en-US" sz="3200" spc="-1" dirty="0">
                <a:solidFill>
                  <a:srgbClr val="000000"/>
                </a:solidFill>
                <a:latin typeface="Trebuchet MS"/>
              </a:rPr>
              <a:t>设备是</a:t>
            </a:r>
            <a:r>
              <a:rPr lang="en-US" altLang="zh-CN" sz="3200" spc="-1" dirty="0">
                <a:solidFill>
                  <a:srgbClr val="000000"/>
                </a:solidFill>
                <a:latin typeface="Trebuchet MS"/>
              </a:rPr>
              <a:t> </a:t>
            </a:r>
            <a:r>
              <a:rPr lang="en-US" sz="3200" b="0" strike="noStrike" spc="-1" dirty="0">
                <a:solidFill>
                  <a:srgbClr val="000000"/>
                </a:solidFill>
                <a:latin typeface="Trebuchet MS"/>
              </a:rPr>
              <a:t>Intel®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构建核函数的时候确保使用 </a:t>
            </a:r>
            <a:r>
              <a:rPr lang="en-US" altLang="zh-CN" sz="3200" spc="-1" dirty="0">
                <a:solidFill>
                  <a:srgbClr val="000000"/>
                </a:solidFill>
                <a:latin typeface="Trebuchet MS"/>
              </a:rPr>
              <a:t>–g </a:t>
            </a:r>
            <a:r>
              <a:rPr lang="zh-CN" altLang="en-US" sz="3200" spc="-1" dirty="0">
                <a:solidFill>
                  <a:srgbClr val="000000"/>
                </a:solidFill>
                <a:latin typeface="Trebuchet MS"/>
              </a:rPr>
              <a:t>标识符，并且指定核函数代码源文件</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–s /full/path/to/kernel.cl" )</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foo</a:t>
            </a:r>
            <a:r>
              <a:rPr lang="en-US" sz="3200" b="0" strike="noStrike" spc="-1" dirty="0">
                <a:solidFill>
                  <a:srgbClr val="000000"/>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在内核条目（</a:t>
            </a:r>
            <a:r>
              <a:rPr lang="en-US" altLang="zh-CN" sz="2800" spc="-1" dirty="0">
                <a:solidFill>
                  <a:srgbClr val="000000"/>
                </a:solidFill>
                <a:latin typeface="Trebuchet MS"/>
              </a:rPr>
              <a:t>kernel entry</a:t>
            </a:r>
            <a:r>
              <a:rPr lang="zh-CN" altLang="en-US" sz="2800"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spc="-1" dirty="0">
                <a:solidFill>
                  <a:srgbClr val="000000"/>
                </a:solidFill>
                <a:latin typeface="Trebuchet MS"/>
              </a:rPr>
              <a:t>），可以再 </a:t>
            </a:r>
            <a:r>
              <a:rPr lang="en-US" altLang="zh-CN" sz="2800" spc="-1" dirty="0">
                <a:solidFill>
                  <a:srgbClr val="000000"/>
                </a:solidFill>
                <a:latin typeface="Trebuchet MS"/>
              </a:rPr>
              <a:t>GDB </a:t>
            </a:r>
            <a:r>
              <a:rPr lang="zh-CN" altLang="en-US" sz="2800" spc="-1" dirty="0">
                <a:solidFill>
                  <a:srgbClr val="000000"/>
                </a:solidFill>
                <a:latin typeface="Trebuchet MS"/>
              </a:rPr>
              <a:t>的提示符下输入</a:t>
            </a:r>
            <a:r>
              <a:rPr 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foo</a:t>
            </a:r>
            <a:endParaRPr lang="en-US" sz="28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GDB</a:t>
            </a:r>
            <a:endParaRPr lang="en-US" sz="4400" b="0" strike="noStrike" spc="-1" dirty="0">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n</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来移动到执行的下一行</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来进入函数</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如果遇到了段错误（</a:t>
            </a:r>
            <a:r>
              <a:rPr lang="en-US" altLang="zh-CN" sz="3200" spc="-1" dirty="0">
                <a:solidFill>
                  <a:srgbClr val="000000"/>
                </a:solidFill>
                <a:latin typeface="Trebuchet MS"/>
              </a:rPr>
              <a:t> segmentation fault</a:t>
            </a:r>
            <a:r>
              <a:rPr lang="zh-CN" altLang="en-US" sz="3200" b="0" strike="noStrike" spc="-1" dirty="0">
                <a:solidFill>
                  <a:srgbClr val="000000"/>
                </a:solidFill>
                <a:latin typeface="Trebuchet MS"/>
              </a:rPr>
              <a:t>），</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zh-CN" altLang="en-US" sz="3200" b="0" strike="noStrike" spc="-1" dirty="0">
                <a:solidFill>
                  <a:srgbClr val="E46C0A"/>
                </a:solidFill>
                <a:latin typeface="Trebuchet MS"/>
              </a:rPr>
              <a:t>会列出前几个执行帧</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execution frames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输入</a:t>
            </a:r>
            <a:r>
              <a:rPr lang="en-US" sz="2800" b="0" strike="noStrike" spc="-1" dirty="0">
                <a:solidFill>
                  <a:srgbClr val="000000"/>
                </a:solidFill>
                <a:latin typeface="Trebuchet MS"/>
              </a:rPr>
              <a:t>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zh-CN" altLang="en-US" sz="2800" b="0" strike="noStrike" spc="-1" dirty="0">
                <a:solidFill>
                  <a:srgbClr val="000000"/>
                </a:solidFill>
                <a:latin typeface="Trebuchet MS"/>
              </a:rPr>
              <a:t>就可以检查第五帧</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zh-CN" altLang="en-US" sz="3200" b="0" strike="noStrike" spc="-1" dirty="0">
                <a:solidFill>
                  <a:srgbClr val="000000"/>
                </a:solidFill>
                <a:latin typeface="Trebuchet MS"/>
              </a:rPr>
              <a:t>可以输出当前的变量值</a:t>
            </a:r>
            <a:endParaRPr lang="en-US" altLang="zh-CN" sz="3200" b="0" strike="noStrike" spc="-1" dirty="0">
              <a:solidFill>
                <a:srgbClr val="000000"/>
              </a:solidFill>
              <a:latin typeface="Trebuchet MS"/>
            </a:endParaRPr>
          </a:p>
          <a:p>
            <a:pPr marL="720">
              <a:lnSpc>
                <a:spcPct val="100000"/>
              </a:lnSpc>
              <a:spcBef>
                <a:spcPts val="641"/>
              </a:spcBef>
              <a:buClr>
                <a:srgbClr val="000000"/>
              </a:buClr>
            </a:pPr>
            <a:r>
              <a:rPr lang="zh-CN" altLang="en-US" sz="2000" spc="-1" dirty="0">
                <a:solidFill>
                  <a:srgbClr val="000000"/>
                </a:solidFill>
                <a:latin typeface="Trebuchet MS"/>
              </a:rPr>
              <a:t>译者注：</a:t>
            </a:r>
            <a:r>
              <a:rPr lang="en-US" altLang="zh-CN" sz="2000" b="0" strike="noStrike" spc="-1" dirty="0" err="1">
                <a:solidFill>
                  <a:srgbClr val="000000"/>
                </a:solidFill>
                <a:latin typeface="Trebuchet MS"/>
              </a:rPr>
              <a:t>varname</a:t>
            </a:r>
            <a:r>
              <a:rPr lang="en-US" altLang="zh-CN" sz="2000" b="0" strike="noStrike" spc="-1" dirty="0">
                <a:solidFill>
                  <a:srgbClr val="000000"/>
                </a:solidFill>
                <a:latin typeface="Trebuchet MS"/>
              </a:rPr>
              <a:t> </a:t>
            </a:r>
            <a:r>
              <a:rPr lang="zh-CN" altLang="en-US" sz="2000" b="0" strike="noStrike" spc="-1" dirty="0">
                <a:solidFill>
                  <a:srgbClr val="000000"/>
                </a:solidFill>
                <a:latin typeface="Trebuchet MS"/>
              </a:rPr>
              <a:t>就是变量名，输入哪个变量就可以显示哪个变量的名字</a:t>
            </a: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Oclgrind</a:t>
            </a:r>
            <a:endParaRPr lang="en-US" sz="4400" b="0" strike="noStrike" spc="-1" dirty="0">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 </a:t>
            </a:r>
            <a:r>
              <a:rPr lang="en-US" sz="3200" b="0" strike="noStrike" spc="-1" dirty="0">
                <a:solidFill>
                  <a:srgbClr val="000000"/>
                </a:solidFill>
                <a:latin typeface="Trebuchet MS"/>
              </a:rPr>
              <a:t>SPIR </a:t>
            </a:r>
            <a:r>
              <a:rPr lang="zh-CN" altLang="en-US" sz="3200" b="0" strike="noStrike" spc="-1" dirty="0">
                <a:solidFill>
                  <a:srgbClr val="000000"/>
                </a:solidFill>
                <a:latin typeface="Trebuchet MS"/>
              </a:rPr>
              <a:t>解释器（</a:t>
            </a:r>
            <a:r>
              <a:rPr lang="en-US" altLang="zh-CN" sz="3200" b="0" strike="noStrike" spc="-1" dirty="0">
                <a:solidFill>
                  <a:srgbClr val="000000"/>
                </a:solidFill>
                <a:latin typeface="Trebuchet MS"/>
              </a:rPr>
              <a:t>interpreter</a:t>
            </a:r>
            <a:r>
              <a:rPr lang="zh-CN" altLang="en-US" sz="3200" b="0" strike="noStrike" spc="-1" dirty="0">
                <a:solidFill>
                  <a:srgbClr val="000000"/>
                </a:solidFill>
                <a:latin typeface="Trebuchet MS"/>
              </a:rPr>
              <a:t>）和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模拟器（</a:t>
            </a:r>
            <a:r>
              <a:rPr lang="en-US" altLang="zh-CN" sz="3200" b="0" strike="noStrike" spc="-1" dirty="0">
                <a:solidFill>
                  <a:srgbClr val="000000"/>
                </a:solidFill>
                <a:latin typeface="Trebuchet MS"/>
              </a:rPr>
              <a:t>simulator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由布里斯托尔大学（</a:t>
            </a:r>
            <a:r>
              <a:rPr lang="en-US" altLang="zh-CN" sz="3200" spc="-1" dirty="0">
                <a:solidFill>
                  <a:srgbClr val="000000"/>
                </a:solidFill>
                <a:latin typeface="Trebuchet MS"/>
              </a:rPr>
              <a:t> University of Bristol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在模拟环境中运行</a:t>
            </a:r>
            <a:r>
              <a:rPr lang="en-US" sz="3200" b="0" strike="noStrike" spc="-1" dirty="0">
                <a:solidFill>
                  <a:srgbClr val="000000"/>
                </a:solidFill>
                <a:latin typeface="Trebuchet MS"/>
              </a:rPr>
              <a:t> OpenCL </a:t>
            </a:r>
            <a:r>
              <a:rPr lang="zh-CN" altLang="en-US" sz="3200" b="0" strike="noStrike" spc="-1" dirty="0">
                <a:solidFill>
                  <a:srgbClr val="000000"/>
                </a:solidFill>
                <a:latin typeface="Trebuchet MS"/>
              </a:rPr>
              <a:t>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）来捕获各种</a:t>
            </a:r>
            <a:r>
              <a:rPr lang="en-US" sz="3200" b="0" strike="noStrike" spc="-1" dirty="0">
                <a:solidFill>
                  <a:srgbClr val="000000"/>
                </a:solidFill>
                <a:latin typeface="Trebuchet MS"/>
              </a:rPr>
              <a:t> bugs:</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./application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无效内存访问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数据竞争</a:t>
            </a:r>
            <a:r>
              <a:rPr lang="en-US" sz="2800" b="0" strike="noStrike" spc="-1" dirty="0">
                <a:solidFill>
                  <a:srgbClr val="000000"/>
                </a:solidFill>
                <a:latin typeface="Trebuchet MS"/>
              </a:rPr>
              <a:t> (</a:t>
            </a:r>
            <a:r>
              <a:rPr lang="en-US" sz="2800" b="1" strike="noStrike" spc="-1" dirty="0">
                <a:solidFill>
                  <a:srgbClr val="3366FF"/>
                </a:solidFill>
                <a:latin typeface="Courier New"/>
              </a:rPr>
              <a:t>--data-races</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工作组拆散（</a:t>
            </a:r>
            <a:r>
              <a:rPr lang="en-US" altLang="zh-CN" sz="2800" spc="-1" dirty="0">
                <a:solidFill>
                  <a:srgbClr val="000000"/>
                </a:solidFill>
                <a:latin typeface="Trebuchet MS"/>
              </a:rPr>
              <a:t> Work-group divergence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运行时接口错误信息（</a:t>
            </a:r>
            <a:r>
              <a:rPr lang="en-US" altLang="zh-CN" sz="2800" spc="-1" dirty="0">
                <a:solidFill>
                  <a:srgbClr val="000000"/>
                </a:solidFill>
                <a:latin typeface="Trebuchet MS"/>
              </a:rPr>
              <a:t> Runtime API errors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800" b="1" strike="noStrike" spc="-1" dirty="0">
                <a:solidFill>
                  <a:srgbClr val="3366FF"/>
                </a:solidFill>
                <a:latin typeface="Courier New"/>
              </a:rPr>
              <a:t>--check-</a:t>
            </a:r>
            <a:r>
              <a:rPr lang="en-US" sz="2800" b="1" strike="noStrike" spc="-1" dirty="0" err="1">
                <a:solidFill>
                  <a:srgbClr val="3366FF"/>
                </a:solidFill>
                <a:latin typeface="Courier New"/>
              </a:rPr>
              <a:t>api</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同时提供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风格的交互式调试器（</a:t>
            </a:r>
            <a:r>
              <a:rPr lang="en-US" altLang="zh-CN" sz="3200" spc="-1" dirty="0">
                <a:solidFill>
                  <a:srgbClr val="000000"/>
                </a:solidFill>
                <a:latin typeface="Trebuchet MS"/>
              </a:rPr>
              <a:t>interactive debugger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t>
            </a:r>
            <a:r>
              <a:rPr lang="en-US" sz="2800" b="1" strike="noStrike" spc="-1" dirty="0" err="1">
                <a:solidFill>
                  <a:srgbClr val="3366FF"/>
                </a:solidFill>
                <a:latin typeface="Courier New"/>
              </a:rPr>
              <a:t>i</a:t>
            </a:r>
            <a:r>
              <a:rPr lang="en-US" sz="2800" b="1" strike="noStrike" spc="-1" dirty="0">
                <a:solidFill>
                  <a:srgbClr val="3366FF"/>
                </a:solidFill>
                <a:latin typeface="Courier New"/>
              </a:rPr>
              <a:t> ./application</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更多信息请访问 </a:t>
            </a:r>
            <a:r>
              <a:rPr lang="en-US" sz="3200" b="0" u="sng" strike="noStrike" spc="-1" dirty="0" err="1">
                <a:solidFill>
                  <a:srgbClr val="0000FF"/>
                </a:solidFill>
                <a:uFillTx/>
                <a:latin typeface="Trebuchet MS"/>
                <a:hlinkClick r:id="rId2"/>
              </a:rPr>
              <a:t>Oclgrind</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hlinkClick r:id="rId2"/>
              </a:rPr>
              <a:t>官方网站</a:t>
            </a:r>
            <a:endParaRPr lang="en-US" sz="3200" b="0" strike="noStrike" spc="-1" dirty="0">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检测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程序中的数据竞争（</a:t>
            </a:r>
            <a:r>
              <a:rPr lang="en-US" altLang="zh-CN" sz="3200" b="0" strike="noStrike" spc="-1" dirty="0">
                <a:solidFill>
                  <a:srgbClr val="000000"/>
                </a:solidFill>
                <a:latin typeface="Trebuchet MS"/>
              </a:rPr>
              <a:t>data-races</a:t>
            </a:r>
            <a:r>
              <a:rPr lang="zh-CN" altLang="en-US" sz="3200" b="0" strike="noStrike" spc="-1" dirty="0">
                <a:solidFill>
                  <a:srgbClr val="000000"/>
                </a:solidFill>
                <a:latin typeface="Trebuchet MS"/>
              </a:rPr>
              <a:t>）的有用工具</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帝国理工学院（</a:t>
            </a:r>
            <a:r>
              <a:rPr lang="en-US" altLang="zh-CN" sz="3200" spc="-1" dirty="0">
                <a:solidFill>
                  <a:srgbClr val="000000"/>
                </a:solidFill>
                <a:latin typeface="Trebuchet MS"/>
              </a:rPr>
              <a:t> Imperial College </a:t>
            </a:r>
            <a:r>
              <a:rPr lang="zh-CN" altLang="en-US" sz="3200" b="0" strike="noStrike" spc="-1" dirty="0">
                <a:solidFill>
                  <a:srgbClr val="000000"/>
                </a:solidFill>
                <a:latin typeface="Trebuchet MS"/>
              </a:rPr>
              <a:t>）开发，</a:t>
            </a:r>
            <a:r>
              <a:rPr lang="en-US" altLang="zh-CN" sz="3200" b="0" strike="noStrike" spc="-1" dirty="0">
                <a:solidFill>
                  <a:srgbClr val="000000"/>
                </a:solidFill>
                <a:latin typeface="Trebuchet MS"/>
              </a:rPr>
              <a:t>CARP </a:t>
            </a:r>
            <a:r>
              <a:rPr lang="zh-CN" altLang="en-US" sz="3200" b="0" strike="noStrike" spc="-1" dirty="0">
                <a:solidFill>
                  <a:srgbClr val="000000"/>
                </a:solidFill>
                <a:latin typeface="Trebuchet MS"/>
              </a:rPr>
              <a:t>计划的一部分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利用统计分析来验证核函数（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）中不存在争用（</a:t>
            </a:r>
            <a:r>
              <a:rPr lang="en-US" altLang="zh-CN" sz="3200" b="0" strike="noStrike" spc="-1" dirty="0">
                <a:solidFill>
                  <a:srgbClr val="000000"/>
                </a:solidFill>
                <a:latin typeface="Trebuchet MS"/>
              </a:rPr>
              <a:t>races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也可以检测工作组拆散（</a:t>
            </a:r>
            <a:r>
              <a:rPr lang="en-US" altLang="zh-CN" sz="3200" spc="-1" dirty="0">
                <a:solidFill>
                  <a:srgbClr val="000000"/>
                </a:solidFill>
                <a:latin typeface="Trebuchet MS"/>
              </a:rPr>
              <a:t> work-group divergence </a:t>
            </a:r>
            <a:r>
              <a:rPr lang="zh-CN" altLang="en-US" sz="3200" b="0" strike="noStrike" spc="-1" dirty="0">
                <a:solidFill>
                  <a:srgbClr val="000000"/>
                </a:solidFill>
                <a:latin typeface="Trebuchet MS"/>
              </a:rPr>
              <a:t>）的问题</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更多信息参考 </a:t>
            </a:r>
            <a:r>
              <a:rPr lang="en-US" sz="3200" b="0" u="sng" strike="noStrike" spc="-1" dirty="0" err="1">
                <a:solidFill>
                  <a:srgbClr val="0000FF"/>
                </a:solidFill>
                <a:uFillTx/>
                <a:latin typeface="Trebuchet MS"/>
                <a:hlinkClick r:id="rId2"/>
              </a:rPr>
              <a:t>GPUVerify</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rPr>
              <a:t>官方网站</a:t>
            </a:r>
            <a:endParaRPr lang="en-US" sz="3200" b="0" strike="noStrike" spc="-1" dirty="0">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其他调试工具</a:t>
            </a:r>
            <a:endParaRPr lang="en-US" sz="4400" b="0" strike="noStrike" spc="-1" dirty="0">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b="0" strike="noStrike" spc="-1" dirty="0" err="1">
                <a:solidFill>
                  <a:srgbClr val="000000"/>
                </a:solidFill>
                <a:latin typeface="Trebuchet MS"/>
              </a:rPr>
              <a:t>CodeXL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AMD® APU</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GPU</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图形化分析器和调试器（</a:t>
            </a:r>
            <a:r>
              <a:rPr lang="en-US" altLang="zh-CN" sz="2400" spc="-1" dirty="0">
                <a:solidFill>
                  <a:srgbClr val="000000"/>
                </a:solidFill>
                <a:latin typeface="Trebuchet MS"/>
              </a:rPr>
              <a:t> Graphical Profiler and Debugger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NVIDIA® </a:t>
            </a:r>
            <a:r>
              <a:rPr lang="en-US" sz="3200" b="0" strike="noStrike" spc="-1" dirty="0" err="1">
                <a:solidFill>
                  <a:srgbClr val="000000"/>
                </a:solidFill>
                <a:latin typeface="Trebuchet MS"/>
              </a:rPr>
              <a:t>Nsight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开发平台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NVIDIA® GPUs</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集成开发环境（</a:t>
            </a:r>
            <a:r>
              <a:rPr lang="en-US" altLang="zh-CN" sz="2400" b="0" strike="noStrike" spc="-1" dirty="0">
                <a:solidFill>
                  <a:srgbClr val="000000"/>
                </a:solidFill>
                <a:latin typeface="Trebuchet MS"/>
              </a:rPr>
              <a:t>IDE</a:t>
            </a:r>
            <a:r>
              <a:rPr lang="zh-CN" altLang="en-US" sz="2400" b="0" strike="noStrike" spc="-1" dirty="0">
                <a:solidFill>
                  <a:srgbClr val="000000"/>
                </a:solidFill>
                <a:latin typeface="Trebuchet MS"/>
              </a:rPr>
              <a:t>），包含分析器和调试器</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GPUVerify</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核函数格式化分析（</a:t>
            </a:r>
            <a:r>
              <a:rPr lang="en-US" altLang="zh-CN" sz="2800" spc="-1" dirty="0">
                <a:solidFill>
                  <a:srgbClr val="000000"/>
                </a:solidFill>
                <a:latin typeface="Trebuchet MS"/>
              </a:rPr>
              <a:t>Formal analysis of kernels</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http://multicore.doc.ic.ac.uk/tools/GPUVerify/</a:t>
            </a:r>
            <a:endParaRPr lang="en-US" sz="2800" b="0" strike="noStrike" spc="-1" dirty="0">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如果你已经有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代码，恭喜你已经啃过硬骨头了！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也就是说你已经</a:t>
            </a:r>
            <a:r>
              <a:rPr lang="zh-CN" altLang="en-US" sz="2800" b="0" strike="noStrike" spc="-1" dirty="0">
                <a:solidFill>
                  <a:srgbClr val="000000"/>
                </a:solidFill>
                <a:latin typeface="Trebuchet MS"/>
              </a:rPr>
              <a:t>研究过如何分割问题，以便在多核设备上高效率运行。</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altLang="zh-CN" sz="3200" b="0" strike="noStrike" spc="-1" dirty="0">
                <a:solidFill>
                  <a:srgbClr val="000000"/>
                </a:solidFill>
                <a:latin typeface="Trebuchet MS"/>
              </a:rPr>
              <a:t>CUDA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的切换，主要就是修改宿主代码语法（</a:t>
            </a:r>
            <a:r>
              <a:rPr lang="en-US" altLang="zh-CN" sz="3200" b="0" strike="noStrike" spc="-1" dirty="0">
                <a:solidFill>
                  <a:srgbClr val="000000"/>
                </a:solidFill>
                <a:latin typeface="Trebuchet MS"/>
              </a:rPr>
              <a:t>host code syntax</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另外还要在核函数代码（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）中的索引和命名转换（这些也很好修改）</a:t>
            </a:r>
            <a:endParaRPr lang="en-US" sz="2800" b="0" strike="noStrike" spc="-1" dirty="0">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内存层次结构术语</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Hierarchy Terminology</a:t>
            </a:r>
            <a:endParaRPr lang="en-US" sz="2400" b="0" strike="noStrike" spc="-1" dirty="0">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私有 </a:t>
            </a:r>
            <a:r>
              <a:rPr lang="en-US" sz="1800" b="1" strike="noStrike" spc="-1" dirty="0">
                <a:solidFill>
                  <a:srgbClr val="F79646"/>
                </a:solidFill>
                <a:latin typeface="Trebuchet MS"/>
                <a:ea typeface="DejaVu Sans"/>
              </a:rPr>
              <a:t>Private</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局部 </a:t>
            </a:r>
            <a:r>
              <a:rPr lang="en-US" altLang="zh-CN" sz="1800" b="1" strike="noStrike" spc="-1" dirty="0">
                <a:solidFill>
                  <a:srgbClr val="F79646"/>
                </a:solidFill>
                <a:latin typeface="Trebuchet MS"/>
                <a:ea typeface="DejaVu Sans"/>
              </a:rPr>
              <a:t>L</a:t>
            </a:r>
            <a:r>
              <a:rPr lang="en-US" sz="1800" b="1" strike="noStrike" spc="-1" dirty="0">
                <a:solidFill>
                  <a:srgbClr val="F79646"/>
                </a:solidFill>
                <a:latin typeface="Trebuchet MS"/>
                <a:ea typeface="DejaVu Sans"/>
              </a:rPr>
              <a:t>ocal</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一个线程（</a:t>
            </a:r>
            <a:r>
              <a:rPr lang="en-US" altLang="zh-CN" sz="1800" b="0" strike="noStrike" spc="-1" dirty="0">
                <a:solidFill>
                  <a:srgbClr val="000000"/>
                </a:solidFill>
                <a:latin typeface="Trebuchet MS"/>
                <a:ea typeface="DejaVu Sans"/>
              </a:rPr>
              <a:t>thread</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8064A2"/>
                </a:solidFill>
                <a:latin typeface="Trebuchet MS"/>
                <a:ea typeface="DejaVu Sans"/>
              </a:rPr>
              <a:t>局部 </a:t>
            </a:r>
            <a:r>
              <a:rPr lang="en-US" sz="1800" b="1" strike="noStrike" spc="-1" dirty="0">
                <a:solidFill>
                  <a:srgbClr val="8064A2"/>
                </a:solidFill>
                <a:latin typeface="Trebuchet MS"/>
                <a:ea typeface="DejaVu Sans"/>
              </a:rPr>
              <a:t>Local</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一个工作组（</a:t>
            </a:r>
            <a:r>
              <a:rPr lang="en-US" altLang="zh-CN" sz="1800" b="0" strike="noStrike" spc="-1" dirty="0">
                <a:solidFill>
                  <a:srgbClr val="000000"/>
                </a:solidFill>
                <a:latin typeface="Trebuchet MS"/>
                <a:ea typeface="DejaVu Sans"/>
              </a:rPr>
              <a:t>work-group</a:t>
            </a:r>
            <a:r>
              <a:rPr lang="zh-CN" altLang="en-US" sz="1800" b="0" strike="noStrike" spc="-1" dirty="0">
                <a:solidFill>
                  <a:srgbClr val="000000"/>
                </a:solidFill>
                <a:latin typeface="Trebuchet MS"/>
                <a:ea typeface="DejaVu Sans"/>
              </a:rPr>
              <a:t>）内的工作项（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8064A2"/>
                </a:solidFill>
                <a:latin typeface="Trebuchet MS"/>
                <a:ea typeface="DejaVu Sans"/>
              </a:rPr>
              <a:t>共享 </a:t>
            </a:r>
            <a:r>
              <a:rPr lang="en-US" sz="1800" b="1" strike="noStrike" spc="-1" dirty="0">
                <a:solidFill>
                  <a:srgbClr val="8064A2"/>
                </a:solidFill>
                <a:latin typeface="Trebuchet MS"/>
                <a:ea typeface="DejaVu Sans"/>
              </a:rPr>
              <a:t>Shared</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a:t>
            </a:r>
            <a:r>
              <a:rPr lang="zh-CN" altLang="en-US" dirty="0"/>
              <a:t>在线程块（</a:t>
            </a:r>
            <a:r>
              <a:rPr lang="en-US" altLang="zh-CN" spc="-1" dirty="0">
                <a:solidFill>
                  <a:srgbClr val="000000"/>
                </a:solidFill>
                <a:latin typeface="Trebuchet MS"/>
              </a:rPr>
              <a:t>thread block</a:t>
            </a:r>
            <a:r>
              <a:rPr lang="zh-CN" altLang="en-US" dirty="0"/>
              <a:t>）中的线程（</a:t>
            </a:r>
            <a:r>
              <a:rPr lang="en-US" altLang="zh-CN" spc="-1" dirty="0">
                <a:solidFill>
                  <a:srgbClr val="000000"/>
                </a:solidFill>
                <a:latin typeface="Trebuchet MS"/>
              </a:rPr>
              <a:t>thread</a:t>
            </a:r>
            <a:r>
              <a:rPr lang="zh-CN" altLang="en-US" dirty="0"/>
              <a:t>）之间共享</a:t>
            </a: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用于恒定内存的缓存</a:t>
            </a:r>
            <a:endParaRPr lang="en-US" sz="1800" b="0" strike="noStrike" spc="-1" dirty="0">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pc="-1" dirty="0">
                <a:solidFill>
                  <a:srgbClr val="000000"/>
                </a:solidFill>
                <a:latin typeface="Trebuchet MS"/>
              </a:rPr>
              <a:t>用于恒定内存的缓存</a:t>
            </a:r>
            <a:endParaRPr lang="en-US" sz="1800" b="0" strike="noStrike" spc="-1" dirty="0">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C0504D"/>
                </a:solidFill>
                <a:latin typeface="Trebuchet MS"/>
                <a:ea typeface="DejaVu Sans"/>
              </a:rPr>
              <a:t>设备 </a:t>
            </a:r>
            <a:r>
              <a:rPr lang="en-US" sz="1800" b="1" strike="noStrike" spc="-1" dirty="0">
                <a:solidFill>
                  <a:srgbClr val="C0504D"/>
                </a:solidFill>
                <a:latin typeface="Trebuchet MS"/>
                <a:ea typeface="DejaVu Sans"/>
              </a:rPr>
              <a:t>Device</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所有线程块（</a:t>
            </a:r>
            <a:r>
              <a:rPr lang="en-US" altLang="zh-CN" spc="-1" dirty="0">
                <a:solidFill>
                  <a:srgbClr val="000000"/>
                </a:solidFill>
                <a:latin typeface="Trebuchet MS"/>
              </a:rPr>
              <a:t>thread blocks</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C0504D"/>
                </a:solidFill>
                <a:latin typeface="Trebuchet MS"/>
                <a:ea typeface="DejaVu Sans"/>
              </a:rPr>
              <a:t>全局 </a:t>
            </a:r>
            <a:r>
              <a:rPr lang="en-US" sz="1800" b="1" strike="noStrike" spc="-1" dirty="0">
                <a:solidFill>
                  <a:srgbClr val="C0504D"/>
                </a:solidFill>
                <a:latin typeface="Trebuchet MS"/>
                <a:ea typeface="DejaVu Sans"/>
              </a:rPr>
              <a:t>Global</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所有工作组之间共享</a:t>
            </a:r>
            <a:endParaRPr lang="en-US" sz="1800" b="0" strike="noStrike" spc="-1" dirty="0">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分配和复制内存</a:t>
            </a:r>
            <a:endParaRPr lang="en-US" sz="4400" b="0" strike="noStrike" spc="-1" dirty="0">
              <a:latin typeface="Arial"/>
            </a:endParaRPr>
          </a:p>
        </p:txBody>
      </p:sp>
      <p:graphicFrame>
        <p:nvGraphicFramePr>
          <p:cNvPr id="2022" name="Table 2"/>
          <p:cNvGraphicFramePr/>
          <p:nvPr>
            <p:extLst>
              <p:ext uri="{D42A27DB-BD31-4B8C-83A1-F6EECF244321}">
                <p14:modId xmlns:p14="http://schemas.microsoft.com/office/powerpoint/2010/main" val="484076041"/>
              </p:ext>
            </p:extLst>
          </p:nvPr>
        </p:nvGraphicFramePr>
        <p:xfrm>
          <a:off x="107640" y="1815840"/>
          <a:ext cx="8928720" cy="384048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err="1">
                          <a:solidFill>
                            <a:srgbClr val="17375E"/>
                          </a:solidFill>
                          <a:latin typeface="Courier New Bold"/>
                        </a:rPr>
                        <a:t>clEnqueueReadBuffer</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a:solidFill>
                            <a:srgbClr val="8064A2"/>
                          </a:solidFill>
                          <a:latin typeface="Courier New Bold"/>
                        </a:rPr>
                        <a:t>CL_TRUE</a:t>
                      </a:r>
                      <a:r>
                        <a:rPr lang="en-US" sz="1400" b="1" strike="noStrike" spc="-1" dirty="0">
                          <a:solidFill>
                            <a:srgbClr val="000000"/>
                          </a:solidFill>
                          <a:latin typeface="Courier New Bold"/>
                        </a:rPr>
                        <a:t>, 0, </a:t>
                      </a:r>
                      <a:endParaRPr lang="en-US" sz="1400" b="0" strike="noStrike" spc="-1" dirty="0">
                        <a:latin typeface="Arial"/>
                      </a:endParaRPr>
                    </a:p>
                    <a:p>
                      <a:pPr>
                        <a:lnSpc>
                          <a:spcPct val="100000"/>
                        </a:lnSpc>
                      </a:pPr>
                      <a:r>
                        <a:rPr lang="en-US" sz="1400" b="1" strike="noStrike" spc="-1" dirty="0">
                          <a:solidFill>
                            <a:srgbClr val="17375E"/>
                          </a:solidFill>
                          <a:latin typeface="Courier New Bold"/>
                        </a:rPr>
                        <a:t>      </a:t>
                      </a:r>
                      <a:r>
                        <a:rPr lang="en-US" sz="1400" b="1" strike="noStrike" spc="-1" dirty="0" err="1">
                          <a:solidFill>
                            <a:srgbClr val="17375E"/>
                          </a:solidFill>
                          <a:latin typeface="Courier New Bold"/>
                        </a:rPr>
                        <a:t>sizeof</a:t>
                      </a:r>
                      <a:r>
                        <a:rPr lang="en-US" sz="1400" b="1" strike="noStrike" spc="-1" dirty="0">
                          <a:solidFill>
                            <a:srgbClr val="000000"/>
                          </a:solidFill>
                          <a:latin typeface="Courier New Bold"/>
                        </a:rPr>
                        <a:t>(</a:t>
                      </a:r>
                      <a:r>
                        <a:rPr lang="en-US" sz="1400" b="1" strike="noStrike" spc="-1" dirty="0">
                          <a:solidFill>
                            <a:srgbClr val="C0504D"/>
                          </a:solidFill>
                          <a:latin typeface="Courier New Bold"/>
                        </a:rPr>
                        <a:t>float</a:t>
                      </a:r>
                      <a:r>
                        <a:rPr lang="en-US" sz="1400" b="1" strike="noStrike" spc="-1" dirty="0">
                          <a:solidFill>
                            <a:srgbClr val="000000"/>
                          </a:solidFill>
                          <a:latin typeface="Courier New Bold"/>
                        </a:rPr>
                        <a:t>)*size,</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0, NULL, NULL);</a:t>
                      </a: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分配和复制内存</a:t>
            </a:r>
            <a:endParaRPr lang="en-US" altLang="zh-CN" sz="4400" spc="-1" dirty="0"/>
          </a:p>
        </p:txBody>
      </p:sp>
      <p:graphicFrame>
        <p:nvGraphicFramePr>
          <p:cNvPr id="2024" name="Table 2"/>
          <p:cNvGraphicFramePr/>
          <p:nvPr>
            <p:extLst>
              <p:ext uri="{D42A27DB-BD31-4B8C-83A1-F6EECF244321}">
                <p14:modId xmlns:p14="http://schemas.microsoft.com/office/powerpoint/2010/main" val="1751613794"/>
              </p:ext>
            </p:extLst>
          </p:nvPr>
        </p:nvGraphicFramePr>
        <p:xfrm>
          <a:off x="107640" y="2159640"/>
          <a:ext cx="8928720" cy="316992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a:solidFill>
                            <a:srgbClr val="000000"/>
                          </a:solidFill>
                          <a:latin typeface="Courier New Bold"/>
                        </a:rPr>
                        <a:t>cl::copy(</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 </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begin(</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end(</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b="0" strike="noStrike" spc="-1" dirty="0">
                <a:solidFill>
                  <a:srgbClr val="000000"/>
                </a:solidFill>
                <a:latin typeface="Trebuchet MS"/>
              </a:rPr>
              <a:t>声明动态本地</a:t>
            </a:r>
            <a:r>
              <a:rPr lang="en-US" altLang="zh-CN" sz="3600" b="0" strike="noStrike" spc="-1" dirty="0">
                <a:solidFill>
                  <a:srgbClr val="000000"/>
                </a:solidFill>
                <a:latin typeface="Trebuchet MS"/>
              </a:rPr>
              <a:t>/</a:t>
            </a:r>
            <a:r>
              <a:rPr lang="zh-CN" altLang="en-US" sz="3600" b="0" strike="noStrike" spc="-1" dirty="0">
                <a:solidFill>
                  <a:srgbClr val="000000"/>
                </a:solidFill>
                <a:latin typeface="Trebuchet MS"/>
              </a:rPr>
              <a:t>共享内存</a:t>
            </a:r>
            <a:endParaRPr lang="en-US" sz="3600" b="0" strike="noStrike" spc="-1" dirty="0">
              <a:solidFill>
                <a:srgbClr val="000000"/>
              </a:solidFill>
              <a:latin typeface="Trebuchet MS"/>
            </a:endParaRPr>
          </a:p>
          <a:p>
            <a:pPr algn="ctr">
              <a:lnSpc>
                <a:spcPct val="100000"/>
              </a:lnSpc>
            </a:pPr>
            <a:r>
              <a:rPr lang="en-US" sz="3600" b="0" strike="noStrike" spc="-1" dirty="0">
                <a:solidFill>
                  <a:srgbClr val="000000"/>
                </a:solidFill>
                <a:latin typeface="Trebuchet MS"/>
              </a:rPr>
              <a:t>Declaring dynamic local/shared memory</a:t>
            </a:r>
            <a:endParaRPr lang="en-US" sz="3600" b="0" strike="noStrike" spc="-1" dirty="0">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在核函数源代码中将一个数组（</a:t>
            </a:r>
            <a:r>
              <a:rPr lang="en-US" altLang="zh-CN" sz="2000" b="0" strike="noStrike" spc="-1" dirty="0">
                <a:solidFill>
                  <a:srgbClr val="000000"/>
                </a:solidFill>
                <a:latin typeface="Trebuchet MS"/>
              </a:rPr>
              <a:t>array</a:t>
            </a:r>
            <a:r>
              <a:rPr lang="zh-CN" altLang="en-US" sz="2000" b="0" strike="noStrike" spc="-1" dirty="0">
                <a:solidFill>
                  <a:srgbClr val="000000"/>
                </a:solidFill>
                <a:latin typeface="Trebuchet MS"/>
              </a:rPr>
              <a:t>）定义为</a:t>
            </a:r>
            <a:r>
              <a:rPr lang="en-US" sz="2000" b="0" strike="noStrike" spc="-1" dirty="0">
                <a:solidFill>
                  <a:srgbClr val="000000"/>
                </a:solidFill>
                <a:latin typeface="Trebuchet MS"/>
              </a:rPr>
              <a:t> extern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执行核函数时，指定第三个参数作为共享内存的字节数</a:t>
            </a:r>
            <a:r>
              <a:rPr lang="zh-CN" altLang="en-US" sz="2000" spc="-1" dirty="0">
                <a:solidFill>
                  <a:srgbClr val="000000"/>
                </a:solidFill>
                <a:latin typeface="Trebuchet MS"/>
              </a:rPr>
              <a:t>（</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核函数接收一个局部数组作为参数（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定义一个局部内存核函数（</a:t>
            </a:r>
            <a:r>
              <a:rPr lang="en-US" altLang="zh-CN" sz="2000" spc="-1" dirty="0">
                <a:solidFill>
                  <a:srgbClr val="000000"/>
                </a:solidFill>
                <a:latin typeface="Trebuchet MS"/>
              </a:rPr>
              <a:t> local memory kernel </a:t>
            </a:r>
            <a:r>
              <a:rPr lang="zh-CN" altLang="en-US" sz="2000" b="0" strike="noStrike" spc="-1" dirty="0">
                <a:solidFill>
                  <a:srgbClr val="000000"/>
                </a:solidFill>
                <a:latin typeface="Trebuchet MS"/>
              </a:rPr>
              <a:t>），参数为正确的规模（</a:t>
            </a:r>
            <a:r>
              <a:rPr lang="en-US" altLang="zh-CN" sz="2000" spc="-1" dirty="0">
                <a:solidFill>
                  <a:srgbClr val="000000"/>
                </a:solidFill>
                <a:latin typeface="Trebuchet MS"/>
              </a:rPr>
              <a:t> kernel argument of the right size</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a:solidFill>
                  <a:srgbClr val="000000"/>
                </a:solidFill>
                <a:latin typeface="Courier New Bold"/>
              </a:rPr>
              <a:t>cl::</a:t>
            </a:r>
            <a:r>
              <a:rPr lang="en-US" sz="1800" b="1" strike="noStrike" spc="-1" dirty="0" err="1">
                <a:solidFill>
                  <a:srgbClr val="000000"/>
                </a:solidFill>
                <a:latin typeface="Courier New Bold"/>
              </a:rPr>
              <a:t>LocalSpaceArg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cl::Local(</a:t>
            </a:r>
            <a:r>
              <a:rPr lang="en-US" sz="1800" b="1" strike="noStrike" spc="-1" dirty="0" err="1">
                <a:solidFill>
                  <a:srgbClr val="000000"/>
                </a:solidFill>
                <a:latin typeface="Courier New Bold"/>
              </a:rPr>
              <a:t>shared_mem_size</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343080" indent="-342360">
              <a:lnSpc>
                <a:spcPct val="100000"/>
              </a:lnSpc>
              <a:spcBef>
                <a:spcPts val="400"/>
              </a:spcBef>
              <a:buClr>
                <a:srgbClr val="000000"/>
              </a:buClr>
              <a:buFont typeface="Trebuchet MS"/>
              <a:buAutoNum type="arabicPeriod" startAt="3"/>
            </a:pPr>
            <a:r>
              <a:rPr lang="zh-CN" altLang="en-US" sz="2000" b="0" strike="noStrike" spc="-1" dirty="0">
                <a:solidFill>
                  <a:srgbClr val="000000"/>
                </a:solidFill>
                <a:latin typeface="Trebuchet MS"/>
              </a:rPr>
              <a:t>将参数（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）传递给核函数调用（</a:t>
            </a:r>
            <a:r>
              <a:rPr lang="en-US" altLang="zh-CN" sz="2000" spc="-1" dirty="0">
                <a:solidFill>
                  <a:srgbClr val="000000"/>
                </a:solidFill>
                <a:latin typeface="Trebuchet MS"/>
              </a:rPr>
              <a:t> kernel invocation </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EnqueueArgs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a:t>
            </a:r>
            <a:endParaRPr lang="en-US" sz="1800" b="0" strike="noStrike" spc="-1" dirty="0">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spc="-1" dirty="0">
                <a:solidFill>
                  <a:srgbClr val="000000"/>
                </a:solidFill>
                <a:latin typeface="Trebuchet MS"/>
              </a:rPr>
              <a:t>声明动态本地</a:t>
            </a:r>
            <a:r>
              <a:rPr lang="en-US" altLang="zh-CN" sz="3600" spc="-1" dirty="0">
                <a:solidFill>
                  <a:srgbClr val="000000"/>
                </a:solidFill>
                <a:latin typeface="Trebuchet MS"/>
              </a:rPr>
              <a:t>/</a:t>
            </a:r>
            <a:r>
              <a:rPr lang="zh-CN" altLang="en-US" sz="3600" spc="-1" dirty="0">
                <a:solidFill>
                  <a:srgbClr val="000000"/>
                </a:solidFill>
                <a:latin typeface="Trebuchet MS"/>
              </a:rPr>
              <a:t>共享内存</a:t>
            </a:r>
            <a:endParaRPr lang="en-US" altLang="zh-CN" sz="3600" spc="-1" dirty="0">
              <a:solidFill>
                <a:srgbClr val="000000"/>
              </a:solidFill>
              <a:latin typeface="Trebuchet MS"/>
            </a:endParaRPr>
          </a:p>
          <a:p>
            <a:pPr algn="ctr">
              <a:lnSpc>
                <a:spcPct val="100000"/>
              </a:lnSpc>
            </a:pPr>
            <a:r>
              <a:rPr lang="en-US" altLang="zh-CN" sz="3600" spc="-1" dirty="0">
                <a:solidFill>
                  <a:srgbClr val="000000"/>
                </a:solidFill>
                <a:latin typeface="Trebuchet MS"/>
              </a:rPr>
              <a:t>Declaring dynamic local/shared memory</a:t>
            </a:r>
            <a:endParaRPr lang="en-US" altLang="zh-CN" sz="3600" spc="-1" dirty="0"/>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在核函数源代码中将一个数组（</a:t>
            </a:r>
            <a:r>
              <a:rPr lang="en-US" altLang="zh-CN" sz="2000" spc="-1" dirty="0">
                <a:solidFill>
                  <a:srgbClr val="000000"/>
                </a:solidFill>
                <a:latin typeface="Trebuchet MS"/>
              </a:rPr>
              <a:t>array</a:t>
            </a:r>
            <a:r>
              <a:rPr lang="zh-CN" altLang="en-US" sz="2000" spc="-1" dirty="0">
                <a:solidFill>
                  <a:srgbClr val="000000"/>
                </a:solidFill>
                <a:latin typeface="Trebuchet MS"/>
              </a:rPr>
              <a:t>）定义为</a:t>
            </a:r>
            <a:r>
              <a:rPr lang="en-US" altLang="zh-CN" sz="2000" spc="-1" dirty="0">
                <a:solidFill>
                  <a:srgbClr val="000000"/>
                </a:solidFill>
                <a:latin typeface="Trebuchet MS"/>
              </a:rPr>
              <a:t> extern</a:t>
            </a:r>
            <a:endParaRPr lang="en-US" altLang="zh-CN" sz="2000" spc="-1" dirty="0"/>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spc="-1" dirty="0">
                <a:solidFill>
                  <a:srgbClr val="000000"/>
                </a:solidFill>
                <a:latin typeface="Trebuchet MS"/>
              </a:rPr>
              <a:t>执行核函数时，指定第三个参数作为共享内存的字节数（</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altLang="zh-CN" sz="2000" spc="-1" dirty="0"/>
          </a:p>
          <a:p>
            <a:pPr>
              <a:lnSpc>
                <a:spcPct val="100000"/>
              </a:lnSpc>
              <a:spcBef>
                <a:spcPts val="400"/>
              </a:spcBef>
            </a:pP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核函数接收一个局部数组作为参数（</a:t>
            </a:r>
            <a:r>
              <a:rPr lang="en-US" altLang="zh-CN" sz="2000" spc="-1" dirty="0">
                <a:solidFill>
                  <a:srgbClr val="000000"/>
                </a:solidFill>
                <a:latin typeface="Trebuchet MS"/>
              </a:rPr>
              <a:t>argument</a:t>
            </a:r>
            <a:r>
              <a:rPr lang="zh-CN" altLang="en-US" sz="2000" spc="-1" dirty="0">
                <a:solidFill>
                  <a:srgbClr val="000000"/>
                </a:solidFill>
                <a:latin typeface="Trebuchet MS"/>
              </a:rPr>
              <a:t>）</a:t>
            </a:r>
            <a:endParaRPr lang="en-US" altLang="zh-CN" sz="2000" spc="-1" dirty="0"/>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设定核函数参数（</a:t>
            </a:r>
            <a:r>
              <a:rPr lang="en-US" altLang="zh-CN" sz="2000" spc="-1" dirty="0">
                <a:solidFill>
                  <a:srgbClr val="000000"/>
                </a:solidFill>
                <a:latin typeface="Trebuchet MS"/>
              </a:rPr>
              <a:t> kernel argument </a:t>
            </a:r>
            <a:r>
              <a:rPr lang="zh-CN" altLang="en-US" sz="2000" b="0" strike="noStrike" spc="-1" dirty="0">
                <a:solidFill>
                  <a:srgbClr val="000000"/>
                </a:solidFill>
                <a:latin typeface="Trebuchet MS"/>
              </a:rPr>
              <a:t>）来指定规模</a:t>
            </a:r>
            <a:endParaRPr lang="en-US" sz="2000" b="0" strike="noStrike" spc="-1" dirty="0">
              <a:latin typeface="Arial"/>
            </a:endParaRPr>
          </a:p>
          <a:p>
            <a:pPr>
              <a:lnSpc>
                <a:spcPct val="100000"/>
              </a:lnSpc>
              <a:spcBef>
                <a:spcPts val="400"/>
              </a:spcBef>
            </a:pPr>
            <a:endParaRPr lang="en-US" sz="2000" b="0" strike="noStrike" spc="-1" dirty="0">
              <a:latin typeface="Arial"/>
            </a:endParaRPr>
          </a:p>
          <a:p>
            <a:pPr>
              <a:lnSpc>
                <a:spcPct val="100000"/>
              </a:lnSpc>
              <a:spcBef>
                <a:spcPts val="360"/>
              </a:spcBef>
            </a:pPr>
            <a:r>
              <a:rPr lang="en-US" sz="1800" b="0" strike="noStrike" spc="-1" dirty="0">
                <a:solidFill>
                  <a:srgbClr val="000000"/>
                </a:solidFill>
                <a:latin typeface="Letter Gothic Std"/>
              </a:rPr>
              <a:t>  </a:t>
            </a:r>
            <a:r>
              <a:rPr lang="en-US" sz="1800" b="1" strike="noStrike" spc="-1" dirty="0" err="1">
                <a:solidFill>
                  <a:srgbClr val="17375E"/>
                </a:solidFill>
                <a:latin typeface="Courier New Bold"/>
              </a:rPr>
              <a:t>clSetKernelArg</a:t>
            </a:r>
            <a:r>
              <a:rPr lang="en-US" sz="1800" b="1" strike="noStrike" spc="-1" dirty="0">
                <a:solidFill>
                  <a:srgbClr val="000000"/>
                </a:solidFill>
                <a:latin typeface="Courier New Bold"/>
              </a:rPr>
              <a:t>(kernel, 0,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a:solidFill>
                  <a:srgbClr val="C0504D"/>
                </a:solidFill>
                <a:latin typeface="Courier New Bold"/>
              </a:rPr>
              <a:t>int</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num_elements</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NULL);</a:t>
            </a:r>
            <a:endParaRPr lang="en-US" sz="1800" b="0" strike="noStrike" spc="-1" dirty="0">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12954" y="23742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拆分工作任务</a:t>
            </a:r>
            <a:endParaRPr lang="en-US" altLang="zh-CN" sz="4400" b="0" strike="noStrike" spc="-1" dirty="0">
              <a:solidFill>
                <a:srgbClr val="000000"/>
              </a:solidFill>
              <a:latin typeface="Trebuchet MS"/>
            </a:endParaRPr>
          </a:p>
          <a:p>
            <a:pPr algn="ctr"/>
            <a:r>
              <a:rPr lang="en-US" altLang="zh-CN" spc="-1" dirty="0">
                <a:solidFill>
                  <a:srgbClr val="000000"/>
                </a:solidFill>
                <a:latin typeface="Trebuchet MS"/>
              </a:rPr>
              <a:t>Dividing up the work</a:t>
            </a:r>
            <a:endParaRPr lang="en-US" altLang="zh-CN" spc="-1" dirty="0"/>
          </a:p>
          <a:p>
            <a:pPr algn="ctr">
              <a:lnSpc>
                <a:spcPct val="100000"/>
              </a:lnSpc>
            </a:pPr>
            <a:endParaRPr lang="en-US" sz="4400" b="0" strike="noStrike" spc="-1" dirty="0">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将核函数提交队列（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指定线程块</a:t>
            </a:r>
            <a:r>
              <a:rPr lang="zh-CN" altLang="en-US" sz="2800" spc="-1" dirty="0">
                <a:solidFill>
                  <a:srgbClr val="000000"/>
                </a:solidFill>
                <a:latin typeface="Trebuchet MS"/>
              </a:rPr>
              <a:t>（</a:t>
            </a:r>
            <a:r>
              <a:rPr lang="en-US" altLang="zh-CN" sz="2800" spc="-1" dirty="0">
                <a:solidFill>
                  <a:srgbClr val="C0504D"/>
                </a:solidFill>
                <a:latin typeface="Trebuchet MS"/>
              </a:rPr>
              <a:t> thread blocks </a:t>
            </a:r>
            <a:r>
              <a:rPr lang="zh-CN" altLang="en-US" sz="2800" spc="-1" dirty="0">
                <a:solidFill>
                  <a:srgbClr val="000000"/>
                </a:solidFill>
                <a:latin typeface="Trebuchet MS"/>
              </a:rPr>
              <a:t>）</a:t>
            </a:r>
            <a:r>
              <a:rPr lang="zh-CN" altLang="en-US" sz="2800" b="0" strike="noStrike" spc="-1" dirty="0">
                <a:solidFill>
                  <a:srgbClr val="000000"/>
                </a:solidFill>
                <a:latin typeface="Trebuchet MS"/>
              </a:rPr>
              <a:t>的数目</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以及每个线程块中的线程数（</a:t>
            </a:r>
            <a:r>
              <a:rPr lang="en-US" altLang="zh-CN" sz="2800" spc="-1" dirty="0">
                <a:solidFill>
                  <a:srgbClr val="F79646"/>
                </a:solidFill>
                <a:latin typeface="Trebuchet MS"/>
              </a:rPr>
              <a:t> threads per block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指定问题规模（</a:t>
            </a:r>
            <a:r>
              <a:rPr lang="en-US" altLang="zh-CN" sz="2800" spc="-1" dirty="0">
                <a:solidFill>
                  <a:srgbClr val="4F81BD"/>
                </a:solidFill>
                <a:latin typeface="Trebuchet MS"/>
              </a:rPr>
              <a:t> problem size</a:t>
            </a:r>
            <a:r>
              <a:rPr lang="en-US" altLang="zh-CN" sz="2800" spc="-1" dirty="0">
                <a:solidFill>
                  <a:srgbClr val="000000"/>
                </a:solidFill>
                <a:latin typeface="Trebuchet MS"/>
              </a:rPr>
              <a:t> </a:t>
            </a:r>
            <a:r>
              <a:rPr lang="zh-CN" altLang="en-US" sz="2800" b="0" strike="noStrike" spc="-1" dirty="0">
                <a:solidFill>
                  <a:srgbClr val="000000"/>
                </a:solidFill>
                <a:latin typeface="Trebuchet MS"/>
              </a:rPr>
              <a:t>）以及每个工作组中的工作项个数（</a:t>
            </a:r>
            <a:r>
              <a:rPr lang="en-US" altLang="zh-CN" sz="2800" spc="-1" dirty="0">
                <a:solidFill>
                  <a:srgbClr val="F79646"/>
                </a:solidFill>
                <a:latin typeface="Trebuchet MS"/>
              </a:rPr>
              <a:t> work-items per work-group</a:t>
            </a:r>
            <a:r>
              <a:rPr lang="zh-CN" altLang="en-US" sz="2800" spc="-1" dirty="0">
                <a:solidFill>
                  <a:srgbClr val="F79646"/>
                </a:solidFill>
                <a:latin typeface="Trebuchet MS"/>
              </a:rPr>
              <a:t>，</a:t>
            </a:r>
            <a:r>
              <a:rPr lang="zh-CN" altLang="en-US" sz="2800" b="0" strike="noStrike" spc="-1" dirty="0">
                <a:solidFill>
                  <a:srgbClr val="000000"/>
                </a:solidFill>
                <a:latin typeface="Trebuchet MS"/>
              </a:rPr>
              <a:t>可选）</a:t>
            </a:r>
            <a:endParaRPr lang="en-US" sz="2800" b="0" strike="noStrike" spc="-1" dirty="0">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661360" y="47952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4F81BD"/>
                </a:solidFill>
                <a:latin typeface="Trebuchet MS"/>
                <a:ea typeface="DejaVu Sans"/>
              </a:rPr>
              <a:t>问题规模</a:t>
            </a:r>
            <a:endParaRPr lang="en-US" altLang="zh-CN" sz="1800" b="0" strike="noStrike" spc="-1" dirty="0">
              <a:solidFill>
                <a:srgbClr val="4F81BD"/>
              </a:solidFill>
              <a:latin typeface="Trebuchet MS"/>
              <a:ea typeface="DejaVu Sans"/>
            </a:endParaRPr>
          </a:p>
          <a:p>
            <a:pPr>
              <a:lnSpc>
                <a:spcPct val="100000"/>
              </a:lnSpc>
            </a:pPr>
            <a:r>
              <a:rPr lang="en-US" sz="1800" b="0" strike="noStrike" spc="-1" dirty="0">
                <a:solidFill>
                  <a:srgbClr val="4F81BD"/>
                </a:solidFill>
                <a:latin typeface="Trebuchet MS"/>
                <a:ea typeface="DejaVu Sans"/>
              </a:rPr>
              <a:t>Problem size</a:t>
            </a:r>
            <a:endParaRPr lang="en-US" sz="1800" b="0" strike="noStrike" spc="-1" dirty="0">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工作项</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Work-item</a:t>
            </a:r>
            <a:endParaRPr lang="en-US" sz="1800" b="0" strike="noStrike" spc="-1" dirty="0">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a:t>
            </a:r>
            <a:endParaRPr lang="en-US" sz="1800" b="0" strike="noStrike" spc="-1" dirty="0">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线程块</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 block</a:t>
            </a:r>
            <a:endParaRPr lang="en-US" sz="1800" b="0" strike="noStrike" spc="-1" dirty="0">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工作组</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Work-group</a:t>
            </a:r>
            <a:endParaRPr lang="en-US" sz="1800" b="0" strike="noStrike" spc="-1" dirty="0">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索引工作</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Indexing work</a:t>
            </a:r>
            <a:endParaRPr lang="en-US" sz="3200" b="0" strike="noStrike" spc="-1" dirty="0">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核函数中的差异</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Differences in kernels</a:t>
            </a:r>
            <a:endParaRPr lang="en-US" sz="3200" b="0" strike="noStrike" spc="-1" dirty="0">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从哪里找到核函数？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输入一个字符串</a:t>
            </a:r>
            <a:r>
              <a:rPr lang="en-US" sz="2800" b="0" strike="noStrike" spc="-1" dirty="0">
                <a:solidFill>
                  <a:srgbClr val="000000"/>
                </a:solidFill>
                <a:latin typeface="Trebuchet MS"/>
              </a:rPr>
              <a:t>(const char *)</a:t>
            </a:r>
            <a:r>
              <a:rPr lang="zh-CN" altLang="en-US" sz="2800" b="0" strike="noStrike" spc="-1" dirty="0">
                <a:solidFill>
                  <a:srgbClr val="000000"/>
                </a:solidFill>
                <a:latin typeface="Trebuchet MS"/>
              </a:rPr>
              <a:t>，或者读取一个文件来加载</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）中的一个函数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标记一个核函数（</a:t>
            </a:r>
            <a:r>
              <a:rPr lang="en-US" altLang="zh-CN" sz="3200" spc="-1" dirty="0">
                <a:solidFill>
                  <a:srgbClr val="000000"/>
                </a:solidFill>
                <a:latin typeface="Trebuchet MS"/>
              </a:rPr>
              <a:t> Denoting a kernel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__kernel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__global__</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什么时候编译核函数</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运行的时候（</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宿主代码编译的时候（</a:t>
            </a:r>
            <a:r>
              <a:rPr lang="en-US" altLang="zh-CN" sz="2800" spc="-1" dirty="0">
                <a:solidFill>
                  <a:srgbClr val="000000"/>
                </a:solidFill>
                <a:latin typeface="Trebuchet MS"/>
              </a:rPr>
              <a:t> with compilation of host code </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宿主代码</a:t>
            </a:r>
            <a:endParaRPr lang="en-US" sz="4400" b="0" strike="noStrike" spc="-1" dirty="0">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默认情况下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自动初始化 </a:t>
            </a:r>
            <a:r>
              <a:rPr lang="en-US" altLang="zh-CN" sz="3200" b="0" strike="noStrike" spc="-1" dirty="0">
                <a:solidFill>
                  <a:srgbClr val="000000"/>
                </a:solidFill>
                <a:latin typeface="Trebuchet MS"/>
              </a:rPr>
              <a:t>GPU</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如果你需要其他更复杂的事情，比如多个</a:t>
            </a:r>
            <a:r>
              <a:rPr lang="en-US" altLang="zh-CN" sz="2800" spc="-1" dirty="0">
                <a:solidFill>
                  <a:srgbClr val="000000"/>
                </a:solidFill>
                <a:latin typeface="Trebuchet MS"/>
              </a:rPr>
              <a:t> GPU </a:t>
            </a:r>
            <a:r>
              <a:rPr lang="zh-CN" altLang="en-US" sz="2800" spc="-1" dirty="0">
                <a:solidFill>
                  <a:srgbClr val="000000"/>
                </a:solidFill>
                <a:latin typeface="Trebuchet MS"/>
              </a:rPr>
              <a:t>设备之类的，需要自己手动调整</a:t>
            </a:r>
            <a:endParaRPr lang="en-US" sz="2800" b="0" strike="noStrike" spc="-1" dirty="0">
              <a:solidFill>
                <a:srgbClr val="000000"/>
              </a:solidFill>
              <a:latin typeface="Trebuchet MS"/>
            </a:endParaRPr>
          </a:p>
          <a:p>
            <a:pPr marL="457920" lvl="1">
              <a:lnSpc>
                <a:spcPct val="100000"/>
              </a:lnSpc>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总是要求清晰的设备初始化（</a:t>
            </a:r>
            <a:r>
              <a:rPr lang="en-US" altLang="zh-CN" sz="3200" spc="-1" dirty="0">
                <a:solidFill>
                  <a:srgbClr val="000000"/>
                </a:solidFill>
                <a:latin typeface="Trebuchet MS"/>
              </a:rPr>
              <a:t> explicit device initialization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不仅能够运行在 </a:t>
            </a:r>
            <a:r>
              <a:rPr lang="en-US" sz="2800" b="0" strike="noStrike" spc="-1" dirty="0">
                <a:solidFill>
                  <a:srgbClr val="000000"/>
                </a:solidFill>
                <a:latin typeface="Trebuchet MS"/>
              </a:rPr>
              <a:t>NVIDIA® GPU</a:t>
            </a:r>
            <a:r>
              <a:rPr lang="zh-CN" altLang="en-US" sz="2800" spc="-1" dirty="0">
                <a:solidFill>
                  <a:srgbClr val="000000"/>
                </a:solidFill>
                <a:latin typeface="Trebuchet MS"/>
              </a:rPr>
              <a:t> 上，还能运行在很多其他设备上，所以你必须指定使用哪个设备</a:t>
            </a:r>
            <a:endParaRPr lang="en-US" sz="2800" b="0" strike="noStrike" spc="-1" dirty="0">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线程同步</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Thread Synchronization</a:t>
            </a:r>
            <a:endParaRPr lang="en-US" sz="3200" b="0" strike="noStrike" spc="-1" dirty="0">
              <a:latin typeface="Arial"/>
            </a:endParaRPr>
          </a:p>
        </p:txBody>
      </p:sp>
      <p:graphicFrame>
        <p:nvGraphicFramePr>
          <p:cNvPr id="2087" name="Table 2"/>
          <p:cNvGraphicFramePr/>
          <p:nvPr/>
        </p:nvGraphicFramePr>
        <p:xfrm>
          <a:off x="107640" y="1600200"/>
          <a:ext cx="8928720" cy="452916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的翻译</a:t>
            </a:r>
            <a:endParaRPr lang="en-US" sz="4400" b="0" strike="noStrike" spc="-1" dirty="0">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更多相关信息</a:t>
            </a:r>
            <a:endParaRPr lang="en-US" sz="4400" b="0" strike="noStrike" spc="-1" dirty="0">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 </a:t>
            </a:r>
            <a:r>
              <a:rPr lang="en-US" altLang="zh-CN" sz="2800" b="0" strike="noStrike" spc="-1" dirty="0">
                <a:solidFill>
                  <a:srgbClr val="000000"/>
                </a:solidFill>
                <a:latin typeface="Trebuchet MS"/>
              </a:rPr>
              <a:t>CUDA</a:t>
            </a:r>
            <a:r>
              <a:rPr lang="zh-CN" altLang="en-US" sz="2800" b="0" strike="noStrike" spc="-1" dirty="0">
                <a:solidFill>
                  <a:srgbClr val="000000"/>
                </a:solidFill>
                <a:latin typeface="Trebuchet MS"/>
              </a:rPr>
              <a:t>或者串行的</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语言程序移植到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上</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 </a:t>
            </a:r>
            <a:r>
              <a:rPr lang="en-US" altLang="zh-CN" sz="2800" b="0" strike="noStrike" spc="-1" dirty="0">
                <a:solidFill>
                  <a:srgbClr val="000000"/>
                </a:solidFill>
                <a:latin typeface="Trebuchet MS"/>
              </a:rPr>
              <a:t>CUDA </a:t>
            </a:r>
            <a:r>
              <a:rPr lang="zh-CN" altLang="en-US" sz="2800" b="0" strike="noStrike" spc="-1" dirty="0">
                <a:solidFill>
                  <a:srgbClr val="000000"/>
                </a:solidFill>
                <a:latin typeface="Trebuchet MS"/>
              </a:rPr>
              <a:t>核函数，判断哪些部分需要修改调整</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修改成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中的等价表达方式（</a:t>
            </a:r>
            <a:r>
              <a:rPr lang="en-US" altLang="zh-CN" sz="2400" b="0" strike="noStrike" spc="-1" dirty="0">
                <a:solidFill>
                  <a:srgbClr val="000000"/>
                </a:solidFill>
                <a:latin typeface="Trebuchet MS"/>
              </a:rPr>
              <a:t>equivalents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测试宿主代码，将</a:t>
            </a:r>
            <a:r>
              <a:rPr lang="zh-CN" altLang="en-US" sz="2800" spc="-1" dirty="0">
                <a:solidFill>
                  <a:srgbClr val="000000"/>
                </a:solidFill>
                <a:latin typeface="Trebuchet MS"/>
              </a:rPr>
              <a:t>命令移植成 </a:t>
            </a:r>
            <a:r>
              <a:rPr lang="en-US" altLang="zh-CN" sz="2800" spc="-1" dirty="0">
                <a:solidFill>
                  <a:srgbClr val="000000"/>
                </a:solidFill>
                <a:latin typeface="Trebuchet MS"/>
              </a:rPr>
              <a:t>OpenCL </a:t>
            </a:r>
            <a:r>
              <a:rPr lang="zh-CN" altLang="en-US" sz="2800" spc="-1" dirty="0">
                <a:solidFill>
                  <a:srgbClr val="000000"/>
                </a:solidFill>
                <a:latin typeface="Trebuchet MS"/>
              </a:rPr>
              <a:t>中的等价表达方式（</a:t>
            </a:r>
            <a:r>
              <a:rPr lang="en-US" altLang="zh-CN" sz="2800" spc="-1" dirty="0">
                <a:solidFill>
                  <a:srgbClr val="000000"/>
                </a:solidFill>
                <a:latin typeface="Trebuchet MS"/>
              </a:rPr>
              <a:t>equivalents</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和 </a:t>
            </a:r>
            <a:r>
              <a:rPr lang="en-US" altLang="zh-CN" sz="2800" spc="-1" dirty="0">
                <a:solidFill>
                  <a:srgbClr val="000000"/>
                </a:solidFill>
                <a:latin typeface="Trebuchet MS"/>
              </a:rPr>
              <a:t>CUDA </a:t>
            </a:r>
            <a:r>
              <a:rPr lang="zh-CN" altLang="en-US" sz="2800" spc="-1" dirty="0">
                <a:solidFill>
                  <a:srgbClr val="000000"/>
                </a:solidFill>
                <a:latin typeface="Trebuchet MS"/>
              </a:rPr>
              <a:t>的程序应该由完全相同的输出结果，检查验证一下吧！</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一些结论</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Some Concluding remarks</a:t>
            </a:r>
            <a:endParaRPr lang="en-US" sz="3000"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结论</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Conclusion</a:t>
            </a:r>
            <a:endParaRPr lang="en-US" spc="-1" dirty="0">
              <a:latin typeface="Arial"/>
            </a:endParaRPr>
          </a:p>
        </p:txBody>
      </p:sp>
      <p:sp>
        <p:nvSpPr>
          <p:cNvPr id="2096" name="CustomShape 2"/>
          <p:cNvSpPr/>
          <p:nvPr/>
        </p:nvSpPr>
        <p:spPr>
          <a:xfrm>
            <a:off x="1277730" y="1862730"/>
            <a:ext cx="6588270" cy="40834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62500" lnSpcReduction="20000"/>
          </a:bodyPr>
          <a:lstStyle/>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有广泛的工业界支持</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定义了一套用于异构计算的平台接口</a:t>
            </a:r>
            <a:r>
              <a:rPr lang="en-US" altLang="zh-CN" sz="2400" spc="-1" dirty="0">
                <a:solidFill>
                  <a:srgbClr val="000000"/>
                </a:solidFill>
                <a:latin typeface="Trebuchet MS"/>
              </a:rPr>
              <a:t>/</a:t>
            </a:r>
            <a:r>
              <a:rPr lang="zh-CN" altLang="en-US" sz="2400" spc="-1" dirty="0">
                <a:solidFill>
                  <a:srgbClr val="000000"/>
                </a:solidFill>
                <a:latin typeface="Trebuchet MS"/>
              </a:rPr>
              <a:t>框架（</a:t>
            </a:r>
            <a:r>
              <a:rPr lang="en-US" altLang="zh-CN" sz="2400" spc="-1" dirty="0">
                <a:solidFill>
                  <a:srgbClr val="000000"/>
                </a:solidFill>
                <a:latin typeface="Trebuchet MS"/>
              </a:rPr>
              <a:t> platform-API/framework </a:t>
            </a:r>
            <a:r>
              <a:rPr lang="zh-CN" altLang="en-US" sz="2400" spc="-1" dirty="0">
                <a:solidFill>
                  <a:srgbClr val="000000"/>
                </a:solidFill>
                <a:latin typeface="Trebuchet MS"/>
              </a:rPr>
              <a:t>），而不仅仅是针对</a:t>
            </a:r>
            <a:r>
              <a:rPr lang="en-US" sz="2400" spc="-1" dirty="0">
                <a:solidFill>
                  <a:srgbClr val="000000"/>
                </a:solidFill>
                <a:latin typeface="Trebuchet MS"/>
              </a:rPr>
              <a:t> GPGPU </a:t>
            </a:r>
            <a:r>
              <a:rPr lang="zh-CN" altLang="en-US" sz="2400" spc="-1" dirty="0">
                <a:solidFill>
                  <a:srgbClr val="000000"/>
                </a:solidFill>
                <a:latin typeface="Trebuchet MS"/>
              </a:rPr>
              <a:t>或者</a:t>
            </a:r>
            <a:r>
              <a:rPr lang="en-US" sz="2400" spc="-1" dirty="0">
                <a:solidFill>
                  <a:srgbClr val="000000"/>
                </a:solidFill>
                <a:latin typeface="Trebuchet MS"/>
              </a:rPr>
              <a:t> CPU-offload </a:t>
            </a:r>
            <a:r>
              <a:rPr lang="zh-CN" altLang="en-US" sz="2400" spc="-1" dirty="0">
                <a:solidFill>
                  <a:srgbClr val="000000"/>
                </a:solidFill>
                <a:latin typeface="Trebuchet MS"/>
              </a:rPr>
              <a:t>编程开发</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有用于开发具有可移植的高性能代码的潜力；但需要正确使用</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当前最新的 </a:t>
            </a:r>
            <a:r>
              <a:rPr lang="en-US" altLang="zh-CN" sz="2400" spc="-1" dirty="0">
                <a:solidFill>
                  <a:srgbClr val="000000"/>
                </a:solidFill>
                <a:latin typeface="Trebuchet MS"/>
              </a:rPr>
              <a:t>C++ </a:t>
            </a:r>
            <a:r>
              <a:rPr lang="zh-CN" altLang="en-US" sz="2400" spc="-1" dirty="0">
                <a:solidFill>
                  <a:srgbClr val="000000"/>
                </a:solidFill>
                <a:latin typeface="Trebuchet MS"/>
              </a:rPr>
              <a:t>和 </a:t>
            </a:r>
            <a:r>
              <a:rPr lang="en-US" altLang="zh-CN" sz="2400" spc="-1" dirty="0">
                <a:solidFill>
                  <a:srgbClr val="000000"/>
                </a:solidFill>
                <a:latin typeface="Trebuchet MS"/>
              </a:rPr>
              <a:t>Python </a:t>
            </a:r>
            <a:r>
              <a:rPr lang="zh-CN" altLang="en-US" sz="2400" spc="-1" dirty="0">
                <a:solidFill>
                  <a:srgbClr val="000000"/>
                </a:solidFill>
                <a:latin typeface="Trebuchet MS"/>
              </a:rPr>
              <a:t>的接口（</a:t>
            </a:r>
            <a:r>
              <a:rPr lang="en-US" altLang="zh-CN" sz="2400" spc="-1" dirty="0">
                <a:solidFill>
                  <a:srgbClr val="000000"/>
                </a:solidFill>
                <a:latin typeface="Trebuchet MS"/>
              </a:rPr>
              <a:t>API</a:t>
            </a:r>
            <a:r>
              <a:rPr lang="zh-CN" altLang="en-US" sz="2400" spc="-1" dirty="0">
                <a:solidFill>
                  <a:srgbClr val="000000"/>
                </a:solidFill>
                <a:latin typeface="Trebuchet MS"/>
              </a:rPr>
              <a:t>）使得开发 </a:t>
            </a:r>
            <a:r>
              <a:rPr lang="en-US" altLang="zh-CN" sz="2400" spc="-1" dirty="0">
                <a:solidFill>
                  <a:srgbClr val="000000"/>
                </a:solidFill>
                <a:latin typeface="Trebuchet MS"/>
              </a:rPr>
              <a:t>OpenCL </a:t>
            </a:r>
            <a:r>
              <a:rPr lang="zh-CN" altLang="en-US" sz="2400" spc="-1" dirty="0">
                <a:solidFill>
                  <a:srgbClr val="000000"/>
                </a:solidFill>
                <a:latin typeface="Trebuchet MS"/>
              </a:rPr>
              <a:t>程序比以前容易多了</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未来很清晰：</a:t>
            </a:r>
            <a:endParaRPr lang="en-US" sz="2400" spc="-1" dirty="0">
              <a:latin typeface="Arial"/>
            </a:endParaRPr>
          </a:p>
          <a:p>
            <a:pPr marL="557280" lvl="1" indent="-213840">
              <a:lnSpc>
                <a:spcPct val="110000"/>
              </a:lnSpc>
              <a:spcBef>
                <a:spcPts val="510"/>
              </a:spcBef>
              <a:buClr>
                <a:srgbClr val="000000"/>
              </a:buClr>
              <a:buFont typeface="Arial"/>
              <a:buChar char="–"/>
            </a:pPr>
            <a:r>
              <a:rPr lang="en-US" altLang="zh-CN" sz="2100" spc="-1" dirty="0">
                <a:solidFill>
                  <a:srgbClr val="000000"/>
                </a:solidFill>
                <a:latin typeface="Trebuchet MS"/>
              </a:rPr>
              <a:t>OpenCL </a:t>
            </a:r>
            <a:r>
              <a:rPr lang="zh-CN" altLang="en-US" sz="2100" spc="-1" dirty="0">
                <a:solidFill>
                  <a:srgbClr val="000000"/>
                </a:solidFill>
                <a:latin typeface="Trebuchet MS"/>
              </a:rPr>
              <a:t>是唯一一个在一个程序内同时结合了任务并行（</a:t>
            </a:r>
            <a:r>
              <a:rPr lang="en-US" altLang="zh-CN" sz="2100" spc="-1" dirty="0">
                <a:solidFill>
                  <a:srgbClr val="000000"/>
                </a:solidFill>
                <a:latin typeface="Trebuchet MS"/>
              </a:rPr>
              <a:t>task parallel</a:t>
            </a:r>
            <a:r>
              <a:rPr lang="zh-CN" altLang="en-US" sz="2100" spc="-1" dirty="0">
                <a:solidFill>
                  <a:srgbClr val="000000"/>
                </a:solidFill>
                <a:latin typeface="Trebuchet MS"/>
              </a:rPr>
              <a:t>）和数据并行（</a:t>
            </a:r>
            <a:r>
              <a:rPr lang="en-US" altLang="zh-CN" sz="2100" spc="-1" dirty="0">
                <a:solidFill>
                  <a:srgbClr val="000000"/>
                </a:solidFill>
                <a:latin typeface="Trebuchet MS"/>
              </a:rPr>
              <a:t>data parallel</a:t>
            </a:r>
            <a:r>
              <a:rPr lang="zh-CN" altLang="en-US" sz="2100" spc="-1" dirty="0">
                <a:solidFill>
                  <a:srgbClr val="000000"/>
                </a:solidFill>
                <a:latin typeface="Trebuchet MS"/>
              </a:rPr>
              <a:t>）的分布式开发标准（</a:t>
            </a:r>
            <a:r>
              <a:rPr lang="en-US" altLang="zh-CN" sz="2100" spc="-1" dirty="0">
                <a:solidFill>
                  <a:srgbClr val="000000"/>
                </a:solidFill>
                <a:latin typeface="Trebuchet MS"/>
              </a:rPr>
              <a:t>parallel programming standard</a:t>
            </a:r>
            <a:r>
              <a:rPr lang="zh-CN" altLang="en-US" sz="2100" spc="-1" dirty="0">
                <a:solidFill>
                  <a:srgbClr val="000000"/>
                </a:solidFill>
                <a:latin typeface="Trebuchet MS"/>
              </a:rPr>
              <a:t>），同时在平台上所有的可用资源上能够进行负载均衡（</a:t>
            </a:r>
            <a:r>
              <a:rPr lang="en-US" altLang="zh-CN" sz="2100" spc="-1" dirty="0">
                <a:solidFill>
                  <a:srgbClr val="000000"/>
                </a:solidFill>
                <a:latin typeface="Trebuchet MS"/>
              </a:rPr>
              <a:t>load balancing</a:t>
            </a:r>
            <a:r>
              <a:rPr lang="zh-CN" altLang="en-US" sz="2100" spc="-1" dirty="0">
                <a:solidFill>
                  <a:srgbClr val="000000"/>
                </a:solidFill>
                <a:latin typeface="Trebuchet MS"/>
              </a:rPr>
              <a:t>）</a:t>
            </a:r>
            <a:endParaRPr lang="en-US" sz="2100" spc="-1" dirty="0">
              <a:latin typeface="Arial"/>
            </a:endParaRPr>
          </a:p>
          <a:p>
            <a:pPr>
              <a:lnSpc>
                <a:spcPct val="110000"/>
              </a:lnSpc>
              <a:spcBef>
                <a:spcPts val="481"/>
              </a:spcBef>
            </a:pPr>
            <a:endParaRPr lang="en-US" sz="2100" spc="-1" dirty="0">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其他的重要相关趋势</a:t>
            </a:r>
            <a:endParaRPr lang="en-US" sz="3300" spc="-1" dirty="0">
              <a:latin typeface="Arial"/>
            </a:endParaRPr>
          </a:p>
        </p:txBody>
      </p:sp>
      <p:sp>
        <p:nvSpPr>
          <p:cNvPr id="2098" name="CustomShape 2"/>
          <p:cNvSpPr/>
          <p:nvPr/>
        </p:nvSpPr>
        <p:spPr>
          <a:xfrm>
            <a:off x="1223730" y="1915920"/>
            <a:ext cx="6642270" cy="39428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47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OpenCL’s </a:t>
            </a:r>
            <a:r>
              <a:rPr lang="zh-CN" altLang="en-US" sz="2400" spc="-1" dirty="0">
                <a:solidFill>
                  <a:srgbClr val="000000"/>
                </a:solidFill>
                <a:latin typeface="Trebuchet MS"/>
              </a:rPr>
              <a:t>标准可移植中间表示层（</a:t>
            </a:r>
            <a:r>
              <a:rPr lang="en-US" altLang="zh-CN" sz="2400" spc="-1" dirty="0">
                <a:solidFill>
                  <a:srgbClr val="000000"/>
                </a:solidFill>
                <a:latin typeface="Trebuchet MS"/>
              </a:rPr>
              <a:t> Standard Portable Intermediate Representation </a:t>
            </a:r>
            <a:r>
              <a:rPr lang="zh-CN" altLang="en-US" sz="2400" spc="-1" dirty="0">
                <a:solidFill>
                  <a:srgbClr val="000000"/>
                </a:solidFill>
                <a:latin typeface="Trebuchet MS"/>
              </a:rPr>
              <a:t>，缩写为</a:t>
            </a:r>
            <a:r>
              <a:rPr lang="en-US" altLang="zh-CN" sz="2400" spc="-1" dirty="0">
                <a:solidFill>
                  <a:srgbClr val="000000"/>
                </a:solidFill>
                <a:latin typeface="Trebuchet MS"/>
              </a:rPr>
              <a:t>SPIR) </a:t>
            </a:r>
            <a:r>
              <a:rPr lang="zh-CN" alt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a:t>
            </a:r>
            <a:r>
              <a:rPr lang="en-US" sz="2100" spc="-1" dirty="0">
                <a:solidFill>
                  <a:srgbClr val="000000"/>
                </a:solidFill>
                <a:latin typeface="Trebuchet MS"/>
              </a:rPr>
              <a:t>LLVM </a:t>
            </a:r>
            <a:r>
              <a:rPr lang="zh-CN" altLang="en-US" sz="2100" spc="-1" dirty="0">
                <a:solidFill>
                  <a:srgbClr val="000000"/>
                </a:solidFill>
                <a:latin typeface="Trebuchet MS"/>
              </a:rPr>
              <a:t>的中间表示层</a:t>
            </a:r>
            <a:r>
              <a:rPr lang="en-US" sz="2100" spc="-1" dirty="0">
                <a:solidFill>
                  <a:srgbClr val="000000"/>
                </a:solidFill>
                <a:latin typeface="Trebuchet MS"/>
              </a:rPr>
              <a:t> IR</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支持直接可互换的前后端（</a:t>
            </a:r>
            <a:r>
              <a:rPr lang="en-US" altLang="zh-CN" sz="2100" spc="-1" dirty="0">
                <a:solidFill>
                  <a:srgbClr val="000000"/>
                </a:solidFill>
                <a:latin typeface="Trebuchet MS"/>
              </a:rPr>
              <a:t> Makes interchangeable front- and back-ends straightforward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现在 </a:t>
            </a:r>
            <a:r>
              <a:rPr lang="en-US" altLang="zh-CN" sz="2100" spc="-1" dirty="0">
                <a:solidFill>
                  <a:srgbClr val="000000"/>
                </a:solidFill>
                <a:latin typeface="Trebuchet MS"/>
              </a:rPr>
              <a:t>OpenCL </a:t>
            </a:r>
            <a:r>
              <a:rPr lang="zh-CN" altLang="en-US" sz="2100" spc="-1" dirty="0">
                <a:solidFill>
                  <a:srgbClr val="000000"/>
                </a:solidFill>
                <a:latin typeface="Trebuchet MS"/>
              </a:rPr>
              <a:t>核函数（</a:t>
            </a:r>
            <a:r>
              <a:rPr lang="en-US" altLang="zh-CN" sz="2100" spc="-1" dirty="0">
                <a:solidFill>
                  <a:srgbClr val="000000"/>
                </a:solidFill>
                <a:latin typeface="Trebuchet MS"/>
              </a:rPr>
              <a:t>kernel</a:t>
            </a:r>
            <a:r>
              <a:rPr lang="zh-CN" altLang="en-US" sz="2100" spc="-1" dirty="0">
                <a:solidFill>
                  <a:srgbClr val="000000"/>
                </a:solidFill>
                <a:latin typeface="Trebuchet MS"/>
              </a:rPr>
              <a:t>）的链接库（</a:t>
            </a:r>
            <a:r>
              <a:rPr lang="en-US" altLang="zh-CN" sz="2100" spc="-1" dirty="0">
                <a:solidFill>
                  <a:srgbClr val="000000"/>
                </a:solidFill>
                <a:latin typeface="Trebuchet MS"/>
              </a:rPr>
              <a:t>library</a:t>
            </a:r>
            <a:r>
              <a:rPr lang="zh-CN" altLang="en-US" sz="2100" spc="-1" dirty="0">
                <a:solidFill>
                  <a:srgbClr val="000000"/>
                </a:solidFill>
                <a:latin typeface="Trebuchet MS"/>
              </a:rPr>
              <a:t>）可以使用“二进制（</a:t>
            </a:r>
            <a:r>
              <a:rPr lang="en-US" altLang="zh-CN" sz="2100" spc="-1" dirty="0">
                <a:solidFill>
                  <a:srgbClr val="000000"/>
                </a:solidFill>
                <a:latin typeface="Trebuchet MS"/>
              </a:rPr>
              <a:t>binary</a:t>
            </a:r>
            <a:r>
              <a:rPr lang="zh-CN" altLang="en-US" sz="2100" spc="-1" dirty="0">
                <a:solidFill>
                  <a:srgbClr val="000000"/>
                </a:solidFill>
                <a:latin typeface="Trebuchet MS"/>
              </a:rPr>
              <a:t>）”形式发布，保护软件开发人员的知识产权</a:t>
            </a:r>
            <a:endParaRPr lang="en-US" altLang="zh-CN" sz="2100" spc="-1" dirty="0">
              <a:solidFill>
                <a:srgbClr val="000000"/>
              </a:solidFill>
              <a:latin typeface="Trebuchet MS"/>
            </a:endParaRPr>
          </a:p>
          <a:p>
            <a:pPr marL="343440" lvl="1">
              <a:spcBef>
                <a:spcPts val="421"/>
              </a:spcBef>
              <a:buClr>
                <a:srgbClr val="000000"/>
              </a:buClr>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2.0 </a:t>
            </a:r>
            <a:r>
              <a:rPr lang="zh-CN" altLang="en-US" sz="2400" spc="-1" dirty="0">
                <a:solidFill>
                  <a:srgbClr val="000000"/>
                </a:solidFill>
                <a:latin typeface="Trebuchet MS"/>
              </a:rPr>
              <a:t>新增的支持内容</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宿主和设备之间的共享虚拟内存的共享地址（</a:t>
            </a:r>
            <a:r>
              <a:rPr lang="en-US" altLang="zh-CN" sz="2100" spc="-1" dirty="0">
                <a:solidFill>
                  <a:srgbClr val="000000"/>
                </a:solidFill>
                <a:latin typeface="Trebuchet MS"/>
              </a:rPr>
              <a:t> Shared virtual memory to share addresses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动态（嵌套）并行机制（</a:t>
            </a:r>
            <a:r>
              <a:rPr lang="en-US" altLang="zh-CN" sz="2100" spc="-1" dirty="0">
                <a:solidFill>
                  <a:srgbClr val="000000"/>
                </a:solidFill>
                <a:latin typeface="Trebuchet MS"/>
              </a:rPr>
              <a:t> Dynamic (nested) parallelism </a:t>
            </a:r>
            <a:r>
              <a:rPr lang="zh-CN" altLang="en-US" sz="2100" spc="-1" dirty="0">
                <a:solidFill>
                  <a:srgbClr val="000000"/>
                </a:solidFill>
                <a:latin typeface="Trebuchet MS"/>
              </a:rPr>
              <a:t>），无需宿主干预，核函数可以直接将其他核函数在同一个设备上提交队列（</a:t>
            </a:r>
            <a:r>
              <a:rPr lang="en-US" altLang="zh-CN" sz="2100" spc="-1" dirty="0">
                <a:solidFill>
                  <a:srgbClr val="000000"/>
                </a:solidFill>
                <a:latin typeface="Trebuchet MS"/>
              </a:rPr>
              <a:t>enqueue</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 </a:t>
            </a:r>
            <a:r>
              <a:rPr lang="en-US" altLang="zh-CN" sz="2100" spc="-1" dirty="0">
                <a:solidFill>
                  <a:srgbClr val="000000"/>
                </a:solidFill>
                <a:latin typeface="Trebuchet MS"/>
              </a:rPr>
              <a:t>C11 </a:t>
            </a:r>
            <a:r>
              <a:rPr lang="zh-CN" altLang="en-US" sz="2100" spc="-1" dirty="0">
                <a:solidFill>
                  <a:srgbClr val="000000"/>
                </a:solidFill>
                <a:latin typeface="Trebuchet MS"/>
              </a:rPr>
              <a:t>的标准内存模型（</a:t>
            </a:r>
            <a:r>
              <a:rPr lang="en-US" altLang="zh-CN" sz="2100" spc="-1" dirty="0">
                <a:solidFill>
                  <a:srgbClr val="000000"/>
                </a:solidFill>
                <a:latin typeface="Trebuchet MS"/>
              </a:rPr>
              <a:t>A formal memory model based on C11</a:t>
            </a:r>
            <a:r>
              <a:rPr lang="zh-CN" altLang="en-US" sz="2100" spc="-1" dirty="0">
                <a:solidFill>
                  <a:srgbClr val="000000"/>
                </a:solidFill>
                <a:latin typeface="Trebuchet MS"/>
              </a:rPr>
              <a:t>）</a:t>
            </a:r>
            <a:endParaRPr lang="en-US"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），在宿主内存、全局内存、局部内存、私有内存（</a:t>
            </a:r>
            <a:r>
              <a:rPr lang="en-US" altLang="zh-CN" sz="2100" spc="-1" dirty="0">
                <a:solidFill>
                  <a:srgbClr val="000000"/>
                </a:solidFill>
                <a:latin typeface="Trebuchet MS"/>
              </a:rPr>
              <a:t> host/global/local/private</a:t>
            </a:r>
            <a:r>
              <a:rPr lang="zh-CN" altLang="en-US" sz="2100" spc="-1" dirty="0">
                <a:solidFill>
                  <a:srgbClr val="000000"/>
                </a:solidFill>
                <a:latin typeface="Trebuchet MS"/>
              </a:rPr>
              <a:t> ）混合和匹配更容易</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支持管道（</a:t>
            </a:r>
            <a:r>
              <a:rPr lang="en-US" altLang="zh-CN" sz="2100" spc="-1" dirty="0">
                <a:solidFill>
                  <a:srgbClr val="000000"/>
                </a:solidFill>
                <a:latin typeface="Trebuchet MS"/>
              </a:rPr>
              <a:t>pipes</a:t>
            </a:r>
            <a:r>
              <a:rPr lang="zh-CN" altLang="en-US" sz="2100" spc="-1" dirty="0">
                <a:solidFill>
                  <a:srgbClr val="000000"/>
                </a:solidFill>
                <a:latin typeface="Trebuchet MS"/>
              </a:rPr>
              <a:t>）作为内存对象（</a:t>
            </a:r>
            <a:r>
              <a:rPr lang="en-US" altLang="zh-CN" sz="2100" spc="-1" dirty="0">
                <a:solidFill>
                  <a:srgbClr val="000000"/>
                </a:solidFill>
                <a:latin typeface="Trebuchet MS"/>
              </a:rPr>
              <a:t>memory objects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支持子分组（</a:t>
            </a:r>
            <a:r>
              <a:rPr lang="en-US" altLang="zh-CN" sz="2100" spc="-1" dirty="0">
                <a:solidFill>
                  <a:srgbClr val="000000"/>
                </a:solidFill>
                <a:latin typeface="Trebuchet MS"/>
              </a:rPr>
              <a:t>sub-groups</a:t>
            </a:r>
            <a:r>
              <a:rPr lang="zh-CN" altLang="en-US" sz="2100" spc="-1" dirty="0">
                <a:solidFill>
                  <a:srgbClr val="000000"/>
                </a:solidFill>
                <a:latin typeface="Trebuchet MS"/>
              </a:rPr>
              <a:t>）来显露（</a:t>
            </a:r>
            <a:r>
              <a:rPr lang="en-US" altLang="zh-CN" sz="2100" spc="-1" dirty="0">
                <a:solidFill>
                  <a:srgbClr val="000000"/>
                </a:solidFill>
                <a:latin typeface="Trebuchet MS"/>
              </a:rPr>
              <a:t>expose</a:t>
            </a:r>
            <a:r>
              <a:rPr lang="zh-CN" altLang="en-US" sz="2100" spc="-1" dirty="0">
                <a:solidFill>
                  <a:srgbClr val="000000"/>
                </a:solidFill>
                <a:latin typeface="Trebuchet MS"/>
              </a:rPr>
              <a:t>）</a:t>
            </a:r>
            <a:r>
              <a:rPr lang="en-US" sz="2100" spc="-1" dirty="0">
                <a:solidFill>
                  <a:srgbClr val="000000"/>
                </a:solidFill>
                <a:latin typeface="Trebuchet MS"/>
              </a:rPr>
              <a:t> warp/</a:t>
            </a:r>
            <a:r>
              <a:rPr lang="en-US" sz="2100" spc="-1" dirty="0" err="1">
                <a:solidFill>
                  <a:srgbClr val="000000"/>
                </a:solidFill>
                <a:latin typeface="Trebuchet MS"/>
              </a:rPr>
              <a:t>wavefront</a:t>
            </a:r>
            <a:r>
              <a:rPr lang="en-US" sz="2100" spc="-1" dirty="0">
                <a:solidFill>
                  <a:srgbClr val="000000"/>
                </a:solidFill>
                <a:latin typeface="Trebuchet MS"/>
              </a:rPr>
              <a:t> </a:t>
            </a:r>
            <a:r>
              <a:rPr lang="zh-CN" altLang="en-US" sz="2100" spc="-1" dirty="0">
                <a:solidFill>
                  <a:srgbClr val="000000"/>
                </a:solidFill>
                <a:latin typeface="Trebuchet MS"/>
              </a:rPr>
              <a:t>之类的 硬件特征</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还有很多其他改进</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关于 </a:t>
            </a:r>
            <a:r>
              <a:rPr lang="en-US" altLang="zh-CN" sz="2400" spc="-1" dirty="0">
                <a:solidFill>
                  <a:srgbClr val="000000"/>
                </a:solidFill>
                <a:latin typeface="Trebuchet MS"/>
              </a:rPr>
              <a:t>OpenCL </a:t>
            </a:r>
            <a:r>
              <a:rPr lang="zh-CN" altLang="en-US" sz="2400" spc="-1" dirty="0">
                <a:solidFill>
                  <a:srgbClr val="000000"/>
                </a:solidFill>
                <a:latin typeface="Trebuchet MS"/>
              </a:rPr>
              <a:t>版本更新 以及 标准可移植中间表示层 </a:t>
            </a:r>
            <a:r>
              <a:rPr lang="en-US" altLang="zh-CN" sz="2400" spc="-1" dirty="0">
                <a:solidFill>
                  <a:srgbClr val="000000"/>
                </a:solidFill>
                <a:latin typeface="Trebuchet MS"/>
              </a:rPr>
              <a:t>SPIR </a:t>
            </a:r>
            <a:r>
              <a:rPr lang="zh-CN" altLang="en-US" sz="2400" spc="-1" dirty="0">
                <a:solidFill>
                  <a:srgbClr val="000000"/>
                </a:solidFill>
                <a:latin typeface="Trebuchet MS"/>
              </a:rPr>
              <a:t>的更多内容可以参考官方网站：</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http://www.khronos.org/opencl/</a:t>
            </a:r>
            <a:r>
              <a:rPr lang="en-US" sz="2100" spc="-1" dirty="0">
                <a:solidFill>
                  <a:srgbClr val="000000"/>
                </a:solidFill>
                <a:latin typeface="Trebuchet MS"/>
              </a:rPr>
              <a:t> </a:t>
            </a:r>
            <a:endParaRPr lang="en-US" sz="2100" spc="-1" dirty="0">
              <a:latin typeface="Arial"/>
            </a:endParaRPr>
          </a:p>
        </p:txBody>
      </p:sp>
      <p:sp>
        <p:nvSpPr>
          <p:cNvPr id="2099" name="CustomShape 3"/>
          <p:cNvSpPr/>
          <p:nvPr/>
        </p:nvSpPr>
        <p:spPr>
          <a:xfrm>
            <a:off x="4356000" y="5805270"/>
            <a:ext cx="3645540" cy="1949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algn="r">
              <a:spcBef>
                <a:spcPts val="181"/>
              </a:spcBef>
            </a:pPr>
            <a:r>
              <a:rPr lang="zh-CN" altLang="en-US" sz="900" spc="-1" dirty="0">
                <a:solidFill>
                  <a:srgbClr val="000000"/>
                </a:solidFill>
                <a:latin typeface="Trebuchet MS"/>
                <a:ea typeface="DejaVu Sans"/>
              </a:rPr>
              <a:t>第三方名称是其公司所有财产</a:t>
            </a:r>
            <a:endParaRPr lang="en-US" sz="900"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fontScale="92500" lnSpcReduction="20000"/>
          </a:bodyPr>
          <a:lstStyle/>
          <a:p>
            <a:pPr algn="ctr">
              <a:lnSpc>
                <a:spcPct val="100000"/>
              </a:lnSpc>
            </a:pPr>
            <a:r>
              <a:rPr lang="zh-CN" altLang="en-US" sz="3300" spc="-1" dirty="0">
                <a:solidFill>
                  <a:srgbClr val="000000"/>
                </a:solidFill>
                <a:latin typeface="Trebuchet MS"/>
              </a:rPr>
              <a:t>来自官方网站的资源</a:t>
            </a:r>
            <a:r>
              <a:rPr lang="en-US" sz="3300" spc="-1" dirty="0">
                <a:solidFill>
                  <a:srgbClr val="000000"/>
                </a:solidFill>
                <a:latin typeface="Trebuchet MS"/>
              </a:rPr>
              <a:t>:</a:t>
            </a:r>
            <a:br>
              <a:rPr sz="1350" dirty="0"/>
            </a:br>
            <a:r>
              <a:rPr lang="en-US" sz="3300" spc="-1" dirty="0">
                <a:solidFill>
                  <a:srgbClr val="000000"/>
                </a:solidFill>
                <a:latin typeface="Trebuchet MS"/>
              </a:rPr>
              <a:t>https://www.khronos.org/opencl/</a:t>
            </a:r>
            <a:endParaRPr lang="en-US" sz="3300" spc="-1" dirty="0">
              <a:latin typeface="Arial"/>
            </a:endParaRPr>
          </a:p>
        </p:txBody>
      </p:sp>
      <p:sp>
        <p:nvSpPr>
          <p:cNvPr id="2101" name="CustomShape 2"/>
          <p:cNvSpPr/>
          <p:nvPr/>
        </p:nvSpPr>
        <p:spPr>
          <a:xfrm>
            <a:off x="2627730" y="4023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 </a:t>
            </a:r>
            <a:r>
              <a:rPr lang="zh-CN" altLang="en-US" sz="1350" b="1" spc="-1" dirty="0">
                <a:solidFill>
                  <a:srgbClr val="000000"/>
                </a:solidFill>
                <a:latin typeface="Trebuchet MS"/>
                <a:ea typeface="DejaVu Sans"/>
              </a:rPr>
              <a:t>开发指南（</a:t>
            </a:r>
            <a:r>
              <a:rPr lang="en-US" altLang="zh-CN" sz="1350" b="1" spc="-1" dirty="0">
                <a:solidFill>
                  <a:srgbClr val="000000"/>
                </a:solidFill>
                <a:latin typeface="Trebuchet MS"/>
                <a:ea typeface="DejaVu Sans"/>
              </a:rPr>
              <a:t> Programming Guide </a:t>
            </a:r>
            <a:r>
              <a:rPr lang="zh-CN" altLang="en-US" sz="1350" b="1" spc="-1" dirty="0">
                <a:solidFill>
                  <a:srgbClr val="000000"/>
                </a:solidFill>
                <a:latin typeface="Trebuchet MS"/>
                <a:ea typeface="DejaVu Sans"/>
              </a:rPr>
              <a:t>）</a:t>
            </a:r>
            <a:r>
              <a:rPr lang="en-US" sz="1350" spc="-1" dirty="0">
                <a:solidFill>
                  <a:srgbClr val="000000"/>
                </a:solidFill>
                <a:latin typeface="Trebuchet MS"/>
                <a:ea typeface="DejaVu Sans"/>
              </a:rPr>
              <a:t>: </a:t>
            </a:r>
            <a:endParaRPr lang="en-US" sz="1350" spc="-1" dirty="0">
              <a:latin typeface="Arial"/>
            </a:endParaRPr>
          </a:p>
          <a:p>
            <a:pPr>
              <a:lnSpc>
                <a:spcPct val="100000"/>
              </a:lnSpc>
            </a:pPr>
            <a:r>
              <a:rPr lang="en-US" sz="1350" spc="-1" dirty="0" err="1">
                <a:solidFill>
                  <a:srgbClr val="000000"/>
                </a:solidFill>
                <a:latin typeface="Trebuchet MS"/>
                <a:ea typeface="DejaVu Sans"/>
              </a:rPr>
              <a:t>Aaftab</a:t>
            </a:r>
            <a:r>
              <a:rPr lang="en-US" sz="1350" spc="-1" dirty="0">
                <a:solidFill>
                  <a:srgbClr val="000000"/>
                </a:solidFill>
                <a:latin typeface="Trebuchet MS"/>
                <a:ea typeface="DejaVu Sans"/>
              </a:rPr>
              <a:t> Munshi, 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Timothy G. Mattson and James Fung, 2011 </a:t>
            </a:r>
            <a:endParaRPr lang="en-US" sz="1350" spc="-1" dirty="0">
              <a:latin typeface="Arial"/>
            </a:endParaRPr>
          </a:p>
        </p:txBody>
      </p:sp>
      <p:sp>
        <p:nvSpPr>
          <p:cNvPr id="2102" name="CustomShape 3"/>
          <p:cNvSpPr/>
          <p:nvPr/>
        </p:nvSpPr>
        <p:spPr>
          <a:xfrm>
            <a:off x="2627730" y="4887270"/>
            <a:ext cx="6189698"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r>
              <a:rPr lang="zh-CN" altLang="en-US" sz="1350" b="1" spc="-1" dirty="0">
                <a:solidFill>
                  <a:srgbClr val="000000"/>
                </a:solidFill>
                <a:latin typeface="Trebuchet MS"/>
              </a:rPr>
              <a:t>基于 </a:t>
            </a:r>
            <a:r>
              <a:rPr lang="en-US" altLang="zh-CN" sz="1350" b="1" spc="-1" dirty="0">
                <a:solidFill>
                  <a:srgbClr val="000000"/>
                </a:solidFill>
                <a:latin typeface="Trebuchet MS"/>
              </a:rPr>
              <a:t>OpenCL </a:t>
            </a:r>
            <a:r>
              <a:rPr lang="zh-CN" altLang="en-US" sz="1350" b="1" spc="-1" dirty="0">
                <a:solidFill>
                  <a:srgbClr val="000000"/>
                </a:solidFill>
                <a:latin typeface="Trebuchet MS"/>
              </a:rPr>
              <a:t>的异构计算 （</a:t>
            </a:r>
            <a:r>
              <a:rPr lang="en-US" altLang="zh-CN" sz="1350" b="1" spc="-1" dirty="0">
                <a:solidFill>
                  <a:srgbClr val="000000"/>
                </a:solidFill>
                <a:latin typeface="Trebuchet MS"/>
              </a:rPr>
              <a:t>Heterogeneous Computing with OpenCL</a:t>
            </a:r>
            <a:r>
              <a:rPr lang="zh-CN" altLang="en-US" sz="1350" b="1" spc="-1" dirty="0">
                <a:solidFill>
                  <a:srgbClr val="000000"/>
                </a:solidFill>
                <a:latin typeface="Trebuchet MS"/>
              </a:rPr>
              <a:t>）</a:t>
            </a:r>
            <a:endParaRPr lang="en-US" altLang="zh-CN" sz="1350" b="1" spc="-1" dirty="0">
              <a:solidFill>
                <a:srgbClr val="000000"/>
              </a:solidFill>
              <a:latin typeface="Trebuchet MS"/>
            </a:endParaRPr>
          </a:p>
          <a:p>
            <a:pPr>
              <a:lnSpc>
                <a:spcPct val="100000"/>
              </a:lnSpc>
            </a:pPr>
            <a:r>
              <a:rPr lang="en-US" sz="1350" spc="-1" dirty="0">
                <a:solidFill>
                  <a:srgbClr val="000000"/>
                </a:solidFill>
                <a:latin typeface="Trebuchet MS"/>
                <a:ea typeface="DejaVu Sans"/>
              </a:rPr>
              <a:t>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Lee Howes, David R. </a:t>
            </a:r>
            <a:r>
              <a:rPr lang="en-US" sz="1350" spc="-1" dirty="0" err="1">
                <a:solidFill>
                  <a:srgbClr val="000000"/>
                </a:solidFill>
                <a:latin typeface="Trebuchet MS"/>
                <a:ea typeface="DejaVu Sans"/>
              </a:rPr>
              <a:t>Kaeli</a:t>
            </a:r>
            <a:r>
              <a:rPr lang="en-US" sz="1350" spc="-1" dirty="0">
                <a:solidFill>
                  <a:srgbClr val="000000"/>
                </a:solidFill>
                <a:latin typeface="Trebuchet MS"/>
                <a:ea typeface="DejaVu Sans"/>
              </a:rPr>
              <a:t>, </a:t>
            </a:r>
            <a:r>
              <a:rPr lang="en-US" sz="1350" spc="-1" dirty="0" err="1">
                <a:solidFill>
                  <a:srgbClr val="000000"/>
                </a:solidFill>
                <a:latin typeface="Trebuchet MS"/>
                <a:ea typeface="DejaVu Sans"/>
              </a:rPr>
              <a:t>Perhaad</a:t>
            </a:r>
            <a:r>
              <a:rPr lang="en-US" sz="1350" spc="-1" dirty="0">
                <a:solidFill>
                  <a:srgbClr val="000000"/>
                </a:solidFill>
                <a:latin typeface="Trebuchet MS"/>
                <a:ea typeface="DejaVu Sans"/>
              </a:rPr>
              <a:t> Mistry and Dana </a:t>
            </a:r>
            <a:r>
              <a:rPr lang="en-US" sz="1350" spc="-1" dirty="0" err="1">
                <a:solidFill>
                  <a:srgbClr val="000000"/>
                </a:solidFill>
                <a:latin typeface="Trebuchet MS"/>
                <a:ea typeface="DejaVu Sans"/>
              </a:rPr>
              <a:t>Schaa</a:t>
            </a:r>
            <a:r>
              <a:rPr lang="en-US" sz="1350" spc="-1" dirty="0">
                <a:solidFill>
                  <a:srgbClr val="000000"/>
                </a:solidFill>
                <a:latin typeface="Trebuchet MS"/>
                <a:ea typeface="DejaVu Sans"/>
              </a:rPr>
              <a:t>, 2011</a:t>
            </a:r>
            <a:endParaRPr lang="en-US" sz="1350" spc="-1" dirty="0">
              <a:latin typeface="Arial"/>
            </a:endParaRPr>
          </a:p>
        </p:txBody>
      </p:sp>
      <p:grpSp>
        <p:nvGrpSpPr>
          <p:cNvPr id="2103" name="Group 4"/>
          <p:cNvGrpSpPr/>
          <p:nvPr/>
        </p:nvGrpSpPr>
        <p:grpSpPr>
          <a:xfrm>
            <a:off x="1608750" y="4833270"/>
            <a:ext cx="633420" cy="75546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1601730" y="3955770"/>
            <a:ext cx="647460" cy="82296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1601730" y="2132730"/>
            <a:ext cx="647460" cy="831600"/>
          </a:xfrm>
          <a:prstGeom prst="rect">
            <a:avLst/>
          </a:prstGeom>
          <a:ln>
            <a:noFill/>
          </a:ln>
        </p:spPr>
      </p:pic>
      <p:sp>
        <p:nvSpPr>
          <p:cNvPr id="2112" name="CustomShape 10"/>
          <p:cNvSpPr/>
          <p:nvPr/>
        </p:nvSpPr>
        <p:spPr>
          <a:xfrm>
            <a:off x="2627730" y="219645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The OpenCL </a:t>
            </a:r>
            <a:r>
              <a:rPr lang="zh-CN" altLang="en-US" sz="1350" b="1" spc="-1" dirty="0">
                <a:solidFill>
                  <a:srgbClr val="000000"/>
                </a:solidFill>
                <a:latin typeface="Trebuchet MS"/>
                <a:ea typeface="DejaVu Sans"/>
              </a:rPr>
              <a:t>规范信息（</a:t>
            </a:r>
            <a:r>
              <a:rPr lang="en-US" altLang="zh-CN" sz="1350" b="1" spc="-1" dirty="0">
                <a:solidFill>
                  <a:srgbClr val="000000"/>
                </a:solidFill>
                <a:latin typeface="Trebuchet MS"/>
                <a:ea typeface="DejaVu Sans"/>
              </a:rPr>
              <a:t>specification</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作为一个规范信息来说可读性很好了！</a:t>
            </a:r>
            <a:endParaRPr lang="en-US" sz="1350" spc="-1" dirty="0">
              <a:latin typeface="Arial"/>
            </a:endParaRPr>
          </a:p>
          <a:p>
            <a:pPr>
              <a:lnSpc>
                <a:spcPct val="100000"/>
              </a:lnSpc>
            </a:pPr>
            <a:r>
              <a:rPr lang="en-US" sz="1350" u="sng" spc="-1" dirty="0">
                <a:solidFill>
                  <a:srgbClr val="0000FF"/>
                </a:solidFill>
                <a:latin typeface="Trebuchet MS"/>
                <a:ea typeface="DejaVu Sans"/>
                <a:hlinkClick r:id="rId5"/>
              </a:rPr>
              <a:t>https://www.khronos.org/registry/cl/</a:t>
            </a:r>
            <a:r>
              <a:rPr lang="en-US" sz="1350" spc="-1" dirty="0">
                <a:solidFill>
                  <a:srgbClr val="000000"/>
                </a:solidFill>
                <a:latin typeface="Trebuchet MS"/>
                <a:ea typeface="DejaVu Sans"/>
              </a:rPr>
              <a:t> </a:t>
            </a:r>
            <a:endParaRPr lang="en-US" sz="1350" spc="-1" dirty="0">
              <a:latin typeface="Arial"/>
            </a:endParaRPr>
          </a:p>
        </p:txBody>
      </p:sp>
      <p:pic>
        <p:nvPicPr>
          <p:cNvPr id="2113" name="Picture 2"/>
          <p:cNvPicPr/>
          <p:nvPr/>
        </p:nvPicPr>
        <p:blipFill>
          <a:blip r:embed="rId6"/>
          <a:stretch/>
        </p:blipFill>
        <p:spPr>
          <a:xfrm>
            <a:off x="1601730" y="3051000"/>
            <a:ext cx="647460" cy="832140"/>
          </a:xfrm>
          <a:prstGeom prst="rect">
            <a:avLst/>
          </a:prstGeom>
          <a:ln w="9360">
            <a:noFill/>
          </a:ln>
        </p:spPr>
      </p:pic>
      <p:sp>
        <p:nvSpPr>
          <p:cNvPr id="2114" name="CustomShape 11"/>
          <p:cNvSpPr/>
          <p:nvPr/>
        </p:nvSpPr>
        <p:spPr>
          <a:xfrm>
            <a:off x="2627730" y="3105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a:t>
            </a:r>
            <a:r>
              <a:rPr lang="zh-CN" altLang="en-US" sz="1350" b="1" spc="-1" dirty="0">
                <a:solidFill>
                  <a:srgbClr val="000000"/>
                </a:solidFill>
                <a:latin typeface="Trebuchet MS"/>
                <a:ea typeface="DejaVu Sans"/>
              </a:rPr>
              <a:t>参考卡（</a:t>
            </a:r>
            <a:r>
              <a:rPr lang="en-US" altLang="zh-CN" sz="1350" b="1" spc="-1" dirty="0">
                <a:solidFill>
                  <a:srgbClr val="000000"/>
                </a:solidFill>
                <a:latin typeface="Trebuchet MS"/>
                <a:ea typeface="DejaVu Sans"/>
              </a:rPr>
              <a:t> reference card </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最好桌面上放一张</a:t>
            </a:r>
            <a:endParaRPr lang="en-US" altLang="zh-CN" sz="1350" spc="-1" dirty="0">
              <a:solidFill>
                <a:srgbClr val="000000"/>
              </a:solidFill>
              <a:latin typeface="Trebuchet MS"/>
              <a:ea typeface="DejaVu Sans"/>
            </a:endParaRPr>
          </a:p>
          <a:p>
            <a:pPr>
              <a:lnSpc>
                <a:spcPct val="100000"/>
              </a:lnSpc>
            </a:pPr>
            <a:r>
              <a:rPr lang="zh-CN" altLang="en-US" sz="1350" spc="-1" dirty="0">
                <a:solidFill>
                  <a:srgbClr val="000000"/>
                </a:solidFill>
                <a:latin typeface="Trebuchet MS"/>
                <a:ea typeface="DejaVu Sans"/>
              </a:rPr>
              <a:t>和规范信息在一个网页上</a:t>
            </a:r>
            <a:endParaRPr lang="en-US" sz="1350" spc="-1" dirty="0">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sz="3300" spc="-1" dirty="0">
                <a:solidFill>
                  <a:srgbClr val="000000"/>
                </a:solidFill>
                <a:latin typeface="Trebuchet MS"/>
              </a:rPr>
              <a:t> OpenCL </a:t>
            </a:r>
            <a:r>
              <a:rPr lang="zh-CN" altLang="en-US" sz="3300" spc="-1" dirty="0">
                <a:solidFill>
                  <a:srgbClr val="000000"/>
                </a:solidFill>
                <a:latin typeface="Trebuchet MS"/>
              </a:rPr>
              <a:t>资源</a:t>
            </a:r>
            <a:endParaRPr lang="en-US" sz="3300" spc="-1" dirty="0">
              <a:latin typeface="Arial"/>
            </a:endParaRPr>
          </a:p>
        </p:txBody>
      </p:sp>
      <p:sp>
        <p:nvSpPr>
          <p:cNvPr id="2116" name="CustomShape 2"/>
          <p:cNvSpPr/>
          <p:nvPr/>
        </p:nvSpPr>
        <p:spPr>
          <a:xfrm>
            <a:off x="1485900" y="2057400"/>
            <a:ext cx="617166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新的年度 </a:t>
            </a:r>
            <a:r>
              <a:rPr lang="en-US" sz="2400" spc="-1" dirty="0">
                <a:solidFill>
                  <a:srgbClr val="000000"/>
                </a:solidFill>
                <a:latin typeface="Trebuchet MS"/>
              </a:rPr>
              <a:t>OpenCL </a:t>
            </a:r>
            <a:r>
              <a:rPr lang="zh-CN" altLang="en-US" sz="2400" spc="-1" dirty="0">
                <a:solidFill>
                  <a:srgbClr val="000000"/>
                </a:solidFill>
                <a:latin typeface="Trebuchet MS"/>
              </a:rPr>
              <a:t>会议</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http://www.iwocl.org/</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每年五月份召开</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en-US" sz="2100" spc="-1" dirty="0">
                <a:solidFill>
                  <a:srgbClr val="000000"/>
                </a:solidFill>
                <a:latin typeface="Trebuchet MS"/>
              </a:rPr>
              <a:t>CFP to be announced at SC</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论坛</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spc="-1" dirty="0" err="1">
                <a:solidFill>
                  <a:srgbClr val="000000"/>
                </a:solidFill>
                <a:latin typeface="Trebuchet MS"/>
              </a:rPr>
              <a:t>Khronos</a:t>
            </a:r>
            <a:r>
              <a:rPr lang="en-US" sz="2100" spc="-1" dirty="0">
                <a:solidFill>
                  <a:srgbClr val="000000"/>
                </a:solidFill>
                <a:latin typeface="Trebuchet MS"/>
              </a:rPr>
              <a:t> </a:t>
            </a:r>
            <a:r>
              <a:rPr lang="zh-CN" altLang="en-US" sz="2100" spc="-1" dirty="0">
                <a:solidFill>
                  <a:srgbClr val="000000"/>
                </a:solidFill>
                <a:latin typeface="Trebuchet MS"/>
              </a:rPr>
              <a:t>的</a:t>
            </a:r>
            <a:r>
              <a:rPr lang="en-US" sz="2100" spc="-1" dirty="0">
                <a:solidFill>
                  <a:srgbClr val="000000"/>
                </a:solidFill>
                <a:latin typeface="Trebuchet MS"/>
              </a:rPr>
              <a:t> OpenCL </a:t>
            </a:r>
            <a:r>
              <a:rPr lang="zh-CN" altLang="en-US" sz="2100" spc="-1" dirty="0">
                <a:solidFill>
                  <a:srgbClr val="000000"/>
                </a:solidFill>
                <a:latin typeface="Trebuchet MS"/>
              </a:rPr>
              <a:t>论坛是最核心的讨论区</a:t>
            </a:r>
            <a:r>
              <a:rPr 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3"/>
              </a:rPr>
              <a:t>http://www.khronos.org/message_boards/forumdisplay.php?f=61</a:t>
            </a:r>
            <a:r>
              <a:rPr lang="en-US" sz="2100" spc="-1" dirty="0">
                <a:solidFill>
                  <a:srgbClr val="000000"/>
                </a:solidFill>
                <a:latin typeface="Trebuchet MS"/>
              </a:rPr>
              <a:t> </a:t>
            </a:r>
            <a:endParaRPr lang="en-US" sz="2100" spc="-1" dirty="0">
              <a:latin typeface="Arial"/>
            </a:endParaRPr>
          </a:p>
          <a:p>
            <a:pPr>
              <a:spcBef>
                <a:spcPts val="481"/>
              </a:spcBef>
            </a:pPr>
            <a:endParaRPr lang="en-US" sz="2100" spc="-1" dirty="0">
              <a:latin typeface="Arial"/>
            </a:endParaRPr>
          </a:p>
        </p:txBody>
      </p:sp>
      <p:pic>
        <p:nvPicPr>
          <p:cNvPr id="2117" name="Picture 4"/>
          <p:cNvPicPr/>
          <p:nvPr/>
        </p:nvPicPr>
        <p:blipFill>
          <a:blip r:embed="rId4"/>
          <a:stretch/>
        </p:blipFill>
        <p:spPr>
          <a:xfrm>
            <a:off x="5220000" y="2457000"/>
            <a:ext cx="2254500" cy="55485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altLang="zh-CN" sz="3300" spc="-1" dirty="0">
                <a:solidFill>
                  <a:srgbClr val="000000"/>
                </a:solidFill>
                <a:latin typeface="Trebuchet MS"/>
              </a:rPr>
              <a:t> OpenCL </a:t>
            </a:r>
            <a:r>
              <a:rPr lang="zh-CN" altLang="en-US" sz="3300" spc="-1" dirty="0">
                <a:solidFill>
                  <a:srgbClr val="000000"/>
                </a:solidFill>
                <a:latin typeface="Trebuchet MS"/>
              </a:rPr>
              <a:t>资源</a:t>
            </a:r>
            <a:endParaRPr lang="en-US" altLang="zh-CN" sz="3300" spc="-1" dirty="0">
              <a:latin typeface="Arial"/>
            </a:endParaRPr>
          </a:p>
        </p:txBody>
      </p:sp>
      <p:sp>
        <p:nvSpPr>
          <p:cNvPr id="211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marL="257310" indent="-256770">
              <a:spcBef>
                <a:spcPts val="481"/>
              </a:spcBef>
              <a:buClr>
                <a:srgbClr val="000000"/>
              </a:buClr>
              <a:buFont typeface="Arial"/>
              <a:buChar char="•"/>
            </a:pPr>
            <a:r>
              <a:rPr lang="en-US" sz="2400" spc="-1" dirty="0">
                <a:solidFill>
                  <a:srgbClr val="000000"/>
                </a:solidFill>
                <a:latin typeface="Trebuchet MS"/>
              </a:rPr>
              <a:t>CLU: </a:t>
            </a:r>
            <a:r>
              <a:rPr lang="zh-CN" altLang="en-US" sz="2400" spc="-1" dirty="0">
                <a:solidFill>
                  <a:srgbClr val="000000"/>
                </a:solidFill>
                <a:latin typeface="Trebuchet MS"/>
              </a:rPr>
              <a:t>一个很有用的链接库（</a:t>
            </a:r>
            <a:r>
              <a:rPr lang="en-US" altLang="zh-CN" sz="2400" spc="-1" dirty="0">
                <a:solidFill>
                  <a:srgbClr val="000000"/>
                </a:solidFill>
                <a:latin typeface="Trebuchet MS"/>
              </a:rPr>
              <a:t>library</a:t>
            </a:r>
            <a:r>
              <a:rPr lang="zh-CN" altLang="en-US" sz="2400" spc="-1" dirty="0">
                <a:solidFill>
                  <a:srgbClr val="000000"/>
                </a:solidFill>
                <a:latin typeface="Trebuchet MS"/>
              </a:rPr>
              <a:t>），内置有用的 </a:t>
            </a:r>
            <a:r>
              <a:rPr lang="en-US" altLang="zh-CN" sz="2400" spc="-1" dirty="0">
                <a:solidFill>
                  <a:srgbClr val="000000"/>
                </a:solidFill>
                <a:latin typeface="Trebuchet MS"/>
              </a:rPr>
              <a:t>C</a:t>
            </a:r>
            <a:r>
              <a:rPr lang="zh-CN" altLang="en-US" sz="2400" spc="-1" dirty="0">
                <a:solidFill>
                  <a:srgbClr val="000000"/>
                </a:solidFill>
                <a:latin typeface="Trebuchet MS"/>
              </a:rPr>
              <a:t>语言层次的 </a:t>
            </a:r>
            <a:r>
              <a:rPr lang="en-US" altLang="zh-CN" sz="2400" spc="-1" dirty="0">
                <a:solidFill>
                  <a:srgbClr val="000000"/>
                </a:solidFill>
                <a:latin typeface="Trebuchet MS"/>
              </a:rPr>
              <a:t>OpenCL </a:t>
            </a:r>
            <a:r>
              <a:rPr lang="zh-CN" altLang="en-US" sz="2400" spc="-1" dirty="0">
                <a:solidFill>
                  <a:srgbClr val="000000"/>
                </a:solidFill>
                <a:latin typeface="Trebuchet MS"/>
              </a:rPr>
              <a:t>工具，比如程序初始化、</a:t>
            </a:r>
            <a:r>
              <a:rPr lang="en-US" altLang="zh-CN" sz="2400" spc="-1" dirty="0">
                <a:solidFill>
                  <a:srgbClr val="000000"/>
                </a:solidFill>
                <a:latin typeface="Trebuchet MS"/>
              </a:rPr>
              <a:t>CL </a:t>
            </a:r>
            <a:r>
              <a:rPr lang="zh-CN" altLang="en-US" sz="2400" spc="-1" dirty="0">
                <a:solidFill>
                  <a:srgbClr val="000000"/>
                </a:solidFill>
                <a:latin typeface="Trebuchet MS"/>
              </a:rPr>
              <a:t>核函数代码（</a:t>
            </a:r>
            <a:r>
              <a:rPr lang="en-US" altLang="zh-CN" sz="2400" spc="-1" dirty="0">
                <a:solidFill>
                  <a:srgbClr val="000000"/>
                </a:solidFill>
                <a:latin typeface="Trebuchet MS"/>
              </a:rPr>
              <a:t>kernel code</a:t>
            </a:r>
            <a:r>
              <a:rPr lang="zh-CN" altLang="en-US" sz="2400" spc="-1" dirty="0">
                <a:solidFill>
                  <a:srgbClr val="000000"/>
                </a:solidFill>
                <a:latin typeface="Trebuchet MS"/>
              </a:rPr>
              <a:t>）编译以及带有参数的核函数调用（和 </a:t>
            </a:r>
            <a:r>
              <a:rPr lang="en-US" altLang="zh-CN" sz="2400" spc="-1" dirty="0">
                <a:solidFill>
                  <a:srgbClr val="000000"/>
                </a:solidFill>
                <a:latin typeface="Trebuchet MS"/>
              </a:rPr>
              <a:t>GLUT </a:t>
            </a:r>
            <a:r>
              <a:rPr lang="zh-CN" altLang="en-US" sz="2400" spc="-1" dirty="0">
                <a:solidFill>
                  <a:srgbClr val="000000"/>
                </a:solidFill>
                <a:latin typeface="Trebuchet MS"/>
              </a:rPr>
              <a:t>有点像）： </a:t>
            </a:r>
            <a:r>
              <a:rPr lang="en-US" sz="2400" u="sng" spc="-1" dirty="0">
                <a:solidFill>
                  <a:srgbClr val="0000FF"/>
                </a:solidFill>
                <a:latin typeface="Trebuchet MS"/>
                <a:hlinkClick r:id="rId2"/>
              </a:rPr>
              <a:t>https://github.com/Computing-Language-Utility/CLU</a:t>
            </a:r>
            <a:endParaRPr lang="en-US" sz="2400" spc="-1" dirty="0">
              <a:latin typeface="Arial"/>
            </a:endParaRPr>
          </a:p>
          <a:p>
            <a:pPr>
              <a:spcBef>
                <a:spcPts val="481"/>
              </a:spcBef>
            </a:pPr>
            <a:endParaRPr lang="en-US" sz="2400" spc="-1" dirty="0">
              <a:latin typeface="Arial"/>
            </a:endParaRPr>
          </a:p>
          <a:p>
            <a:pPr marL="257310" indent="-256770">
              <a:spcBef>
                <a:spcPts val="481"/>
              </a:spcBef>
              <a:buClr>
                <a:srgbClr val="000000"/>
              </a:buClr>
              <a:buFont typeface="Arial"/>
              <a:buChar char="•"/>
            </a:pPr>
            <a:r>
              <a:rPr lang="en-US" sz="2400" spc="-1" dirty="0" err="1">
                <a:solidFill>
                  <a:srgbClr val="000000"/>
                </a:solidFill>
                <a:latin typeface="Trebuchet MS"/>
              </a:rPr>
              <a:t>clMath</a:t>
            </a:r>
            <a:r>
              <a:rPr lang="en-US" sz="2400" spc="-1" dirty="0">
                <a:solidFill>
                  <a:srgbClr val="000000"/>
                </a:solidFill>
                <a:latin typeface="Trebuchet MS"/>
              </a:rPr>
              <a:t>: </a:t>
            </a:r>
            <a:r>
              <a:rPr lang="zh-CN" altLang="en-US" sz="2400" spc="-1" dirty="0">
                <a:solidFill>
                  <a:srgbClr val="000000"/>
                </a:solidFill>
                <a:latin typeface="Trebuchet MS"/>
              </a:rPr>
              <a:t>最初由 </a:t>
            </a:r>
            <a:r>
              <a:rPr lang="en-US" altLang="zh-CN" sz="2400" spc="-1" dirty="0">
                <a:solidFill>
                  <a:srgbClr val="000000"/>
                </a:solidFill>
                <a:latin typeface="Trebuchet MS"/>
              </a:rPr>
              <a:t>AMD </a:t>
            </a:r>
            <a:r>
              <a:rPr lang="zh-CN" altLang="en-US" sz="2400" spc="-1" dirty="0">
                <a:solidFill>
                  <a:srgbClr val="000000"/>
                </a:solidFill>
                <a:latin typeface="Trebuchet MS"/>
              </a:rPr>
              <a:t>开发的一套开源的 线性代数</a:t>
            </a:r>
            <a:r>
              <a:rPr lang="en-US" altLang="zh-CN" sz="2400" spc="-1" dirty="0">
                <a:solidFill>
                  <a:srgbClr val="000000"/>
                </a:solidFill>
                <a:latin typeface="Trebuchet MS"/>
              </a:rPr>
              <a:t>/</a:t>
            </a:r>
            <a:r>
              <a:rPr lang="zh-CN" altLang="en-US" sz="2400" spc="-1" dirty="0">
                <a:solidFill>
                  <a:srgbClr val="000000"/>
                </a:solidFill>
                <a:latin typeface="Trebuchet MS"/>
              </a:rPr>
              <a:t>快速傅里叶变换链接库（</a:t>
            </a:r>
            <a:r>
              <a:rPr lang="en-US" altLang="zh-CN" sz="2400" spc="-1" dirty="0">
                <a:solidFill>
                  <a:srgbClr val="000000"/>
                </a:solidFill>
                <a:latin typeface="Trebuchet MS"/>
              </a:rPr>
              <a:t> BLAS / FFT library </a:t>
            </a:r>
            <a:r>
              <a:rPr lang="zh-CN" altLang="en-US" sz="2400" spc="-1" dirty="0">
                <a:solidFill>
                  <a:srgbClr val="000000"/>
                </a:solidFill>
                <a:latin typeface="Trebuchet MS"/>
              </a:rPr>
              <a:t>）： </a:t>
            </a:r>
            <a:r>
              <a:rPr lang="en-US" sz="2400" u="sng" spc="-1" dirty="0">
                <a:solidFill>
                  <a:srgbClr val="0000FF"/>
                </a:solidFill>
                <a:latin typeface="Trebuchet MS"/>
                <a:hlinkClick r:id="rId3"/>
              </a:rPr>
              <a:t>https://github.com/clMathLibraries/clBLAS and </a:t>
            </a:r>
            <a:r>
              <a:rPr lang="en-US" sz="2400" u="sng" spc="-1" dirty="0">
                <a:solidFill>
                  <a:srgbClr val="0000FF"/>
                </a:solidFill>
                <a:latin typeface="Trebuchet MS"/>
                <a:hlinkClick r:id="rId4"/>
              </a:rPr>
              <a:t>https://github.com/clMathLibraries/clFFT</a:t>
            </a:r>
            <a:endParaRPr lang="en-US" sz="2400" spc="-1" dirty="0">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altLang="zh-CN" sz="3000" b="1" cap="all" spc="-1" dirty="0">
                <a:solidFill>
                  <a:srgbClr val="000000"/>
                </a:solidFill>
                <a:latin typeface="Trebuchet MS"/>
              </a:rPr>
              <a:t>OpenCL </a:t>
            </a:r>
            <a:r>
              <a:rPr lang="zh-CN" altLang="en-US" sz="3000" b="1" cap="all" spc="-1" dirty="0">
                <a:solidFill>
                  <a:srgbClr val="000000"/>
                </a:solidFill>
                <a:latin typeface="Trebuchet MS"/>
              </a:rPr>
              <a:t>版本</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Versions of </a:t>
            </a:r>
            <a:r>
              <a:rPr lang="en-US" sz="3000" b="1" cap="all" spc="-1" dirty="0" err="1">
                <a:solidFill>
                  <a:srgbClr val="000000"/>
                </a:solidFill>
                <a:latin typeface="Trebuchet MS"/>
              </a:rPr>
              <a:t>opencl</a:t>
            </a:r>
            <a:endParaRPr lang="en-US" sz="3000" spc="-1" dirty="0">
              <a:latin typeface="Arial"/>
            </a:endParaRPr>
          </a:p>
        </p:txBody>
      </p:sp>
      <p:sp>
        <p:nvSpPr>
          <p:cNvPr id="212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1.0</a:t>
            </a:r>
            <a:endParaRPr lang="en-US" sz="3300" spc="-1">
              <a:latin typeface="Arial"/>
            </a:endParaRPr>
          </a:p>
        </p:txBody>
      </p:sp>
      <p:sp>
        <p:nvSpPr>
          <p:cNvPr id="2123"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最初发布于 </a:t>
            </a:r>
            <a:r>
              <a:rPr lang="en-US" altLang="zh-CN" sz="2400" spc="-1" dirty="0">
                <a:solidFill>
                  <a:srgbClr val="000000"/>
                </a:solidFill>
                <a:latin typeface="Trebuchet MS"/>
              </a:rPr>
              <a:t>2008</a:t>
            </a:r>
            <a:r>
              <a:rPr lang="zh-CN" altLang="en-US" sz="2400" spc="-1" dirty="0">
                <a:solidFill>
                  <a:srgbClr val="000000"/>
                </a:solidFill>
                <a:latin typeface="Trebuchet MS"/>
              </a:rPr>
              <a:t>年</a:t>
            </a:r>
            <a:r>
              <a:rPr lang="en-US" altLang="zh-CN" sz="2400" spc="-1" dirty="0">
                <a:solidFill>
                  <a:srgbClr val="000000"/>
                </a:solidFill>
                <a:latin typeface="Trebuchet MS"/>
              </a:rPr>
              <a:t>12</a:t>
            </a:r>
            <a:r>
              <a:rPr lang="zh-CN" altLang="en-US" sz="2400" spc="-1" dirty="0">
                <a:solidFill>
                  <a:srgbClr val="000000"/>
                </a:solidFill>
                <a:latin typeface="Trebuchet MS"/>
              </a:rPr>
              <a:t>月</a:t>
            </a:r>
            <a:endParaRPr lang="en-US" sz="2400" spc="-1" dirty="0">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1.1</a:t>
            </a:r>
            <a:endParaRPr lang="en-US" sz="3300" spc="-1">
              <a:latin typeface="Arial"/>
            </a:endParaRPr>
          </a:p>
        </p:txBody>
      </p:sp>
      <p:sp>
        <p:nvSpPr>
          <p:cNvPr id="2125"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2010</a:t>
            </a:r>
            <a:r>
              <a:rPr lang="zh-CN" altLang="en-US" sz="2400" spc="-1" dirty="0">
                <a:solidFill>
                  <a:srgbClr val="000000"/>
                </a:solidFill>
                <a:latin typeface="Trebuchet MS"/>
              </a:rPr>
              <a:t>年六月</a:t>
            </a:r>
            <a:endParaRPr lang="en-US" altLang="zh-CN" sz="2400" spc="-1" dirty="0">
              <a:solidFill>
                <a:srgbClr val="000000"/>
              </a:solidFill>
              <a:latin typeface="Trebuchet MS"/>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子缓存 （</a:t>
            </a:r>
            <a:r>
              <a:rPr lang="en-US" altLang="zh-CN" sz="2100" spc="-1" dirty="0">
                <a:solidFill>
                  <a:srgbClr val="000000"/>
                </a:solidFill>
                <a:latin typeface="Trebuchet MS"/>
              </a:rPr>
              <a:t>Sub buffers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用户事件（</a:t>
            </a:r>
            <a:r>
              <a:rPr lang="en-US" altLang="zh-CN" sz="2100" spc="-1" dirty="0">
                <a:solidFill>
                  <a:srgbClr val="000000"/>
                </a:solidFill>
                <a:latin typeface="Trebuchet MS"/>
              </a:rPr>
              <a:t> User events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更多内置函数</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32</a:t>
            </a:r>
            <a:r>
              <a:rPr lang="zh-CN" altLang="en-US" sz="2100" spc="-1" dirty="0">
                <a:solidFill>
                  <a:srgbClr val="000000"/>
                </a:solidFill>
                <a:latin typeface="Trebuchet MS"/>
              </a:rPr>
              <a:t>位原子（</a:t>
            </a:r>
            <a:r>
              <a:rPr lang="en-US" altLang="zh-CN" sz="2100" spc="-1" dirty="0">
                <a:solidFill>
                  <a:srgbClr val="000000"/>
                </a:solidFill>
                <a:latin typeface="Trebuchet MS"/>
              </a:rPr>
              <a:t> 32-bit atomics </a:t>
            </a:r>
            <a:r>
              <a:rPr lang="zh-CN" altLang="en-US" sz="2100" spc="-1" dirty="0">
                <a:solidFill>
                  <a:srgbClr val="000000"/>
                </a:solidFill>
                <a:latin typeface="Trebuchet MS"/>
              </a:rPr>
              <a:t>）成为核心特性</a:t>
            </a:r>
            <a:endParaRPr lang="en-US" sz="2100" spc="-1" dirty="0">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1.2</a:t>
            </a:r>
            <a:endParaRPr lang="en-US" sz="3300" spc="-1">
              <a:latin typeface="Arial"/>
            </a:endParaRPr>
          </a:p>
        </p:txBody>
      </p:sp>
      <p:sp>
        <p:nvSpPr>
          <p:cNvPr id="2127"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 </a:t>
            </a:r>
            <a:r>
              <a:rPr lang="en-US" altLang="zh-CN" sz="2400" spc="-1" dirty="0">
                <a:solidFill>
                  <a:srgbClr val="000000"/>
                </a:solidFill>
                <a:latin typeface="Trebuchet MS"/>
              </a:rPr>
              <a:t>2011</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可定制设备和内置核函数（</a:t>
            </a:r>
            <a:r>
              <a:rPr lang="en-US" altLang="zh-CN" sz="2100" spc="-1" dirty="0">
                <a:solidFill>
                  <a:srgbClr val="000000"/>
                </a:solidFill>
                <a:latin typeface="Trebuchet MS"/>
              </a:rPr>
              <a:t> built-in kernels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设备分区 （</a:t>
            </a:r>
            <a:r>
              <a:rPr lang="en-US" altLang="zh-CN" sz="2100" spc="-1" dirty="0">
                <a:solidFill>
                  <a:srgbClr val="000000"/>
                </a:solidFill>
                <a:latin typeface="Trebuchet MS"/>
              </a:rPr>
              <a:t>Device partitioning</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支持程序的单独编译和链接（</a:t>
            </a:r>
            <a:r>
              <a:rPr lang="en-US" altLang="zh-CN" sz="2100" spc="-1" dirty="0">
                <a:solidFill>
                  <a:srgbClr val="000000"/>
                </a:solidFill>
                <a:latin typeface="Trebuchet MS"/>
              </a:rPr>
              <a:t> separate compilation and linking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 </a:t>
            </a:r>
            <a:r>
              <a:rPr lang="en-US" altLang="zh-CN" sz="2100" spc="-1" dirty="0">
                <a:solidFill>
                  <a:srgbClr val="000000"/>
                </a:solidFill>
                <a:latin typeface="Trebuchet MS"/>
              </a:rPr>
              <a:t>OpenCL </a:t>
            </a:r>
            <a:r>
              <a:rPr lang="zh-CN" altLang="en-US" sz="2100" spc="-1" dirty="0">
                <a:solidFill>
                  <a:srgbClr val="000000"/>
                </a:solidFill>
                <a:latin typeface="Trebuchet MS"/>
              </a:rPr>
              <a:t>链接库更好的支持</a:t>
            </a:r>
            <a:endParaRPr lang="en-US" sz="2100"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2.0</a:t>
            </a:r>
            <a:endParaRPr lang="en-US" sz="3300" spc="-1">
              <a:latin typeface="Arial"/>
            </a:endParaRPr>
          </a:p>
        </p:txBody>
      </p:sp>
      <p:sp>
        <p:nvSpPr>
          <p:cNvPr id="212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2013</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共享虚拟内存（</a:t>
            </a:r>
            <a:r>
              <a:rPr lang="en-US" altLang="zh-CN" sz="2100" spc="-1" dirty="0">
                <a:solidFill>
                  <a:srgbClr val="000000"/>
                </a:solidFill>
                <a:latin typeface="Trebuchet MS"/>
              </a:rPr>
              <a:t> Shared virtual memory </a:t>
            </a:r>
            <a:r>
              <a:rPr lang="zh-CN" altLang="en-US" sz="2100" spc="-1" dirty="0">
                <a:solidFill>
                  <a:srgbClr val="000000"/>
                </a:solidFill>
                <a:latin typeface="Trebuchet MS"/>
              </a:rPr>
              <a:t>，缩写为</a:t>
            </a:r>
            <a:r>
              <a:rPr lang="en-US" altLang="zh-CN" sz="2100" spc="-1" dirty="0">
                <a:solidFill>
                  <a:srgbClr val="000000"/>
                </a:solidFill>
                <a:latin typeface="Trebuchet MS"/>
              </a:rPr>
              <a:t>SVM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动态并行机制（</a:t>
            </a:r>
            <a:r>
              <a:rPr lang="en-US" altLang="zh-CN" sz="2100" spc="-1" dirty="0">
                <a:solidFill>
                  <a:srgbClr val="000000"/>
                </a:solidFill>
                <a:latin typeface="Trebuchet MS"/>
              </a:rPr>
              <a:t>Dynamic parallelism</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管道（</a:t>
            </a:r>
            <a:r>
              <a:rPr lang="en-US" altLang="zh-CN" sz="2100" spc="-1" dirty="0">
                <a:solidFill>
                  <a:srgbClr val="000000"/>
                </a:solidFill>
                <a:latin typeface="Trebuchet MS"/>
              </a:rPr>
              <a:t>pipes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内置归约</a:t>
            </a:r>
            <a:r>
              <a:rPr lang="en-US" altLang="zh-CN" sz="2100" spc="-1" dirty="0">
                <a:solidFill>
                  <a:srgbClr val="000000"/>
                </a:solidFill>
                <a:latin typeface="Trebuchet MS"/>
              </a:rPr>
              <a:t>/</a:t>
            </a:r>
            <a:r>
              <a:rPr lang="zh-CN" altLang="en-US" sz="2100" spc="-1" dirty="0">
                <a:solidFill>
                  <a:srgbClr val="000000"/>
                </a:solidFill>
                <a:latin typeface="Trebuchet MS"/>
              </a:rPr>
              <a:t>广播（</a:t>
            </a:r>
            <a:r>
              <a:rPr lang="en-US" altLang="zh-CN" sz="2100" spc="-1" dirty="0">
                <a:solidFill>
                  <a:srgbClr val="000000"/>
                </a:solidFill>
                <a:latin typeface="Trebuchet MS"/>
              </a:rPr>
              <a:t> reductions/broadcasts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子分组（</a:t>
            </a:r>
            <a:r>
              <a:rPr lang="en-US" altLang="zh-CN" sz="2100" spc="-1" dirty="0">
                <a:solidFill>
                  <a:srgbClr val="000000"/>
                </a:solidFill>
                <a:latin typeface="Trebuchet MS"/>
              </a:rPr>
              <a:t>Sub-groups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C11 </a:t>
            </a:r>
            <a:r>
              <a:rPr lang="zh-CN" altLang="en-US" sz="2100" spc="-1" dirty="0">
                <a:solidFill>
                  <a:srgbClr val="000000"/>
                </a:solidFill>
                <a:latin typeface="Trebuchet MS"/>
              </a:rPr>
              <a:t>标准的原子（</a:t>
            </a:r>
            <a:r>
              <a:rPr lang="en-US" altLang="zh-CN" sz="2100" spc="-1" dirty="0">
                <a:solidFill>
                  <a:srgbClr val="000000"/>
                </a:solidFill>
                <a:latin typeface="Trebuchet MS"/>
              </a:rPr>
              <a:t> atomics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更多图像（</a:t>
            </a:r>
            <a:r>
              <a:rPr lang="en-US" altLang="zh-CN" sz="2100" spc="-1" dirty="0">
                <a:solidFill>
                  <a:srgbClr val="000000"/>
                </a:solidFill>
                <a:latin typeface="Trebuchet MS"/>
              </a:rPr>
              <a:t>image</a:t>
            </a:r>
            <a:r>
              <a:rPr lang="zh-CN" altLang="en-US" sz="2100" spc="-1" dirty="0">
                <a:solidFill>
                  <a:srgbClr val="000000"/>
                </a:solidFill>
                <a:latin typeface="Trebuchet MS"/>
              </a:rPr>
              <a:t>）支持</a:t>
            </a:r>
            <a:endParaRPr lang="en-US" sz="2100"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20734</TotalTime>
  <Words>24254</Words>
  <Application>Microsoft Office PowerPoint</Application>
  <PresentationFormat>全屏显示(4:3)</PresentationFormat>
  <Paragraphs>2892</Paragraphs>
  <Slides>210</Slides>
  <Notes>13</Notes>
  <HiddenSlides>0</HiddenSlides>
  <MMClips>0</MMClips>
  <ScaleCrop>false</ScaleCrop>
  <HeadingPairs>
    <vt:vector size="6" baseType="variant">
      <vt:variant>
        <vt:lpstr>已用的字体</vt:lpstr>
      </vt:variant>
      <vt:variant>
        <vt:i4>11</vt:i4>
      </vt:variant>
      <vt:variant>
        <vt:lpstr>主题</vt:lpstr>
      </vt:variant>
      <vt:variant>
        <vt:i4>10</vt:i4>
      </vt:variant>
      <vt:variant>
        <vt:lpstr>幻灯片标题</vt:lpstr>
      </vt:variant>
      <vt:variant>
        <vt:i4>210</vt:i4>
      </vt:variant>
    </vt:vector>
  </HeadingPairs>
  <TitlesOfParts>
    <vt:vector size="231" baseType="lpstr">
      <vt:lpstr>Letter Gothic Std</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1594</cp:revision>
  <dcterms:created xsi:type="dcterms:W3CDTF">2013-06-29T14:06:29Z</dcterms:created>
  <dcterms:modified xsi:type="dcterms:W3CDTF">2019-08-06T00:09:02Z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